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17" r:id="rId2"/>
    <p:sldId id="318" r:id="rId3"/>
    <p:sldId id="422" r:id="rId4"/>
    <p:sldId id="358" r:id="rId5"/>
    <p:sldId id="363" r:id="rId6"/>
    <p:sldId id="383" r:id="rId7"/>
    <p:sldId id="384" r:id="rId8"/>
    <p:sldId id="385" r:id="rId9"/>
    <p:sldId id="390" r:id="rId10"/>
    <p:sldId id="391" r:id="rId11"/>
    <p:sldId id="392" r:id="rId12"/>
    <p:sldId id="394" r:id="rId13"/>
    <p:sldId id="400" r:id="rId14"/>
    <p:sldId id="402" r:id="rId15"/>
    <p:sldId id="401" r:id="rId16"/>
    <p:sldId id="397" r:id="rId17"/>
    <p:sldId id="398" r:id="rId18"/>
    <p:sldId id="420" r:id="rId19"/>
    <p:sldId id="399" r:id="rId20"/>
    <p:sldId id="423" r:id="rId21"/>
    <p:sldId id="366" r:id="rId22"/>
    <p:sldId id="404" r:id="rId23"/>
    <p:sldId id="405" r:id="rId24"/>
    <p:sldId id="406" r:id="rId25"/>
    <p:sldId id="367" r:id="rId26"/>
    <p:sldId id="368" r:id="rId27"/>
    <p:sldId id="369" r:id="rId28"/>
    <p:sldId id="408" r:id="rId29"/>
    <p:sldId id="407" r:id="rId30"/>
    <p:sldId id="416" r:id="rId31"/>
    <p:sldId id="372" r:id="rId32"/>
    <p:sldId id="373" r:id="rId33"/>
    <p:sldId id="409" r:id="rId34"/>
    <p:sldId id="374" r:id="rId35"/>
    <p:sldId id="424" r:id="rId36"/>
    <p:sldId id="419" r:id="rId37"/>
    <p:sldId id="375" r:id="rId38"/>
    <p:sldId id="376" r:id="rId39"/>
    <p:sldId id="377" r:id="rId40"/>
    <p:sldId id="421" r:id="rId41"/>
    <p:sldId id="410"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4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86406" autoAdjust="0"/>
  </p:normalViewPr>
  <p:slideViewPr>
    <p:cSldViewPr>
      <p:cViewPr>
        <p:scale>
          <a:sx n="60" d="100"/>
          <a:sy n="60" d="100"/>
        </p:scale>
        <p:origin x="-149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fsan:Documents:TEPAV:IR:turkish%20employment:OECD%20Turkey%20unioniz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SHIBA\Desktop\CED%20Projesi\tablo%201%20grafi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EPAV%20R3\Desktop\istihda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EPAV%20R3\Documents\TEPAV\Kad&#305;n%20&#304;stihdam&#305;%20Notu_2011\T&#252;rkiye%20S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efsan:Downloads:Sosyal_Harcamalar_TR.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OSHIBA\Desktop\CED%20Projesi\T&#252;ketici%20G&#252;ven%20Endek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6540291819427488"/>
          <c:y val="5.1400554097404488E-2"/>
          <c:w val="0.80448769581157653"/>
          <c:h val="0.67949475065617793"/>
        </c:manualLayout>
      </c:layout>
      <c:lineChart>
        <c:grouping val="stacked"/>
        <c:varyColors val="0"/>
        <c:ser>
          <c:idx val="0"/>
          <c:order val="0"/>
          <c:tx>
            <c:v>Trade union density</c:v>
          </c:tx>
          <c:marker>
            <c:symbol val="none"/>
          </c:marker>
          <c:cat>
            <c:strRef>
              <c:f>'OECD.Stat export'!$AC$3:$AZ$3</c:f>
              <c:strCache>
                <c:ptCount val="2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strCache>
            </c:strRef>
          </c:cat>
          <c:val>
            <c:numRef>
              <c:f>'OECD.Stat export'!$AC$5:$AZ$5</c:f>
              <c:numCache>
                <c:formatCode>General</c:formatCode>
                <c:ptCount val="24"/>
                <c:pt idx="0">
                  <c:v>21.922505032956689</c:v>
                </c:pt>
                <c:pt idx="1">
                  <c:v>23.71634654714072</c:v>
                </c:pt>
                <c:pt idx="2">
                  <c:v>22.194700139470001</c:v>
                </c:pt>
                <c:pt idx="3">
                  <c:v>21.461439771916879</c:v>
                </c:pt>
                <c:pt idx="4">
                  <c:v>19.18758133739443</c:v>
                </c:pt>
                <c:pt idx="5">
                  <c:v>19.706403604587589</c:v>
                </c:pt>
                <c:pt idx="6">
                  <c:v>20.141371280724499</c:v>
                </c:pt>
                <c:pt idx="7">
                  <c:v>19.598065590571164</c:v>
                </c:pt>
                <c:pt idx="8">
                  <c:v>17.183618164062501</c:v>
                </c:pt>
                <c:pt idx="9">
                  <c:v>13.388552385406976</c:v>
                </c:pt>
                <c:pt idx="10">
                  <c:v>12.534846314861722</c:v>
                </c:pt>
                <c:pt idx="11">
                  <c:v>13.938554980458399</c:v>
                </c:pt>
                <c:pt idx="12">
                  <c:v>12.448831462987698</c:v>
                </c:pt>
                <c:pt idx="13">
                  <c:v>10.621758839528622</c:v>
                </c:pt>
                <c:pt idx="14">
                  <c:v>9.9396739130434799</c:v>
                </c:pt>
                <c:pt idx="15">
                  <c:v>9.9504037022450067</c:v>
                </c:pt>
                <c:pt idx="16">
                  <c:v>9.4805176470588197</c:v>
                </c:pt>
                <c:pt idx="17">
                  <c:v>8.9411468061262767</c:v>
                </c:pt>
                <c:pt idx="18">
                  <c:v>8.5987328158608527</c:v>
                </c:pt>
                <c:pt idx="19">
                  <c:v>8.1655793616091028</c:v>
                </c:pt>
                <c:pt idx="20">
                  <c:v>7.5020369138676397</c:v>
                </c:pt>
                <c:pt idx="21">
                  <c:v>6.6326352321684645</c:v>
                </c:pt>
                <c:pt idx="22">
                  <c:v>5.7974646363144355</c:v>
                </c:pt>
                <c:pt idx="23">
                  <c:v>5.8605990602975666</c:v>
                </c:pt>
              </c:numCache>
            </c:numRef>
          </c:val>
          <c:smooth val="0"/>
        </c:ser>
        <c:dLbls>
          <c:showLegendKey val="0"/>
          <c:showVal val="0"/>
          <c:showCatName val="0"/>
          <c:showSerName val="0"/>
          <c:showPercent val="0"/>
          <c:showBubbleSize val="0"/>
        </c:dLbls>
        <c:marker val="1"/>
        <c:smooth val="0"/>
        <c:axId val="28364160"/>
        <c:axId val="28726400"/>
      </c:lineChart>
      <c:catAx>
        <c:axId val="28364160"/>
        <c:scaling>
          <c:orientation val="minMax"/>
        </c:scaling>
        <c:delete val="0"/>
        <c:axPos val="b"/>
        <c:majorTickMark val="out"/>
        <c:minorTickMark val="none"/>
        <c:tickLblPos val="nextTo"/>
        <c:crossAx val="28726400"/>
        <c:crosses val="autoZero"/>
        <c:auto val="1"/>
        <c:lblAlgn val="ctr"/>
        <c:lblOffset val="100"/>
        <c:noMultiLvlLbl val="0"/>
      </c:catAx>
      <c:valAx>
        <c:axId val="28726400"/>
        <c:scaling>
          <c:orientation val="minMax"/>
        </c:scaling>
        <c:delete val="0"/>
        <c:axPos val="l"/>
        <c:title>
          <c:tx>
            <c:rich>
              <a:bodyPr rot="-5400000" vert="horz"/>
              <a:lstStyle/>
              <a:p>
                <a:pPr>
                  <a:defRPr/>
                </a:pPr>
                <a:r>
                  <a:rPr lang="tr-TR" b="0" dirty="0" err="1" smtClean="0"/>
                  <a:t>Trade</a:t>
                </a:r>
                <a:r>
                  <a:rPr lang="tr-TR" b="0" dirty="0" smtClean="0"/>
                  <a:t> </a:t>
                </a:r>
                <a:r>
                  <a:rPr lang="tr-TR" b="0" dirty="0" err="1" smtClean="0"/>
                  <a:t>union</a:t>
                </a:r>
                <a:r>
                  <a:rPr lang="tr-TR" b="0" dirty="0" smtClean="0"/>
                  <a:t> </a:t>
                </a:r>
                <a:r>
                  <a:rPr lang="tr-TR" b="0" dirty="0" err="1" smtClean="0"/>
                  <a:t>density</a:t>
                </a:r>
                <a:endParaRPr lang="tr-TR" b="0" dirty="0"/>
              </a:p>
            </c:rich>
          </c:tx>
          <c:layout>
            <c:manualLayout>
              <c:xMode val="edge"/>
              <c:yMode val="edge"/>
              <c:x val="6.1883962210826527E-3"/>
              <c:y val="7.1729390261779782E-2"/>
            </c:manualLayout>
          </c:layout>
          <c:overlay val="0"/>
        </c:title>
        <c:numFmt formatCode="General" sourceLinked="1"/>
        <c:majorTickMark val="out"/>
        <c:minorTickMark val="none"/>
        <c:tickLblPos val="nextTo"/>
        <c:crossAx val="28364160"/>
        <c:crosses val="autoZero"/>
        <c:crossBetween val="between"/>
      </c:valAx>
    </c:plotArea>
    <c:plotVisOnly val="1"/>
    <c:dispBlanksAs val="zero"/>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9651061404371"/>
          <c:y val="3.415603087965239E-2"/>
          <c:w val="0.6834277949216252"/>
          <c:h val="0.74538454387309905"/>
        </c:manualLayout>
      </c:layout>
      <c:lineChart>
        <c:grouping val="standard"/>
        <c:varyColors val="0"/>
        <c:ser>
          <c:idx val="0"/>
          <c:order val="0"/>
          <c:tx>
            <c:strRef>
              <c:f>Sayfa1!$B$1</c:f>
              <c:strCache>
                <c:ptCount val="1"/>
                <c:pt idx="0">
                  <c:v>Trade union members</c:v>
                </c:pt>
              </c:strCache>
            </c:strRef>
          </c:tx>
          <c:spPr>
            <a:ln>
              <a:solidFill>
                <a:srgbClr val="C00000"/>
              </a:solidFill>
            </a:ln>
          </c:spPr>
          <c:marker>
            <c:symbol val="none"/>
          </c:marker>
          <c:cat>
            <c:numRef>
              <c:f>Sayfa1!$A$2:$A$7</c:f>
              <c:numCache>
                <c:formatCode>General</c:formatCode>
                <c:ptCount val="6"/>
                <c:pt idx="0">
                  <c:v>1961</c:v>
                </c:pt>
                <c:pt idx="1">
                  <c:v>1966</c:v>
                </c:pt>
                <c:pt idx="2">
                  <c:v>1970</c:v>
                </c:pt>
                <c:pt idx="3">
                  <c:v>1977</c:v>
                </c:pt>
                <c:pt idx="4">
                  <c:v>1979</c:v>
                </c:pt>
                <c:pt idx="5">
                  <c:v>1980</c:v>
                </c:pt>
              </c:numCache>
            </c:numRef>
          </c:cat>
          <c:val>
            <c:numRef>
              <c:f>Sayfa1!$B$2:$B$7</c:f>
              <c:numCache>
                <c:formatCode>General</c:formatCode>
                <c:ptCount val="6"/>
                <c:pt idx="0">
                  <c:v>298</c:v>
                </c:pt>
                <c:pt idx="1">
                  <c:v>374</c:v>
                </c:pt>
                <c:pt idx="2" formatCode="#,##0">
                  <c:v>2088000</c:v>
                </c:pt>
                <c:pt idx="3" formatCode="#,##0">
                  <c:v>3800000</c:v>
                </c:pt>
                <c:pt idx="4" formatCode="#,##0">
                  <c:v>5500000</c:v>
                </c:pt>
                <c:pt idx="5" formatCode="#,##0">
                  <c:v>5700000</c:v>
                </c:pt>
              </c:numCache>
            </c:numRef>
          </c:val>
          <c:smooth val="0"/>
        </c:ser>
        <c:dLbls>
          <c:showLegendKey val="0"/>
          <c:showVal val="0"/>
          <c:showCatName val="0"/>
          <c:showSerName val="0"/>
          <c:showPercent val="0"/>
          <c:showBubbleSize val="0"/>
        </c:dLbls>
        <c:marker val="1"/>
        <c:smooth val="0"/>
        <c:axId val="33442048"/>
        <c:axId val="33447936"/>
      </c:lineChart>
      <c:lineChart>
        <c:grouping val="standard"/>
        <c:varyColors val="0"/>
        <c:ser>
          <c:idx val="1"/>
          <c:order val="1"/>
          <c:tx>
            <c:strRef>
              <c:f>Sayfa1!$C$1</c:f>
              <c:strCache>
                <c:ptCount val="1"/>
                <c:pt idx="0">
                  <c:v>Trade unions</c:v>
                </c:pt>
              </c:strCache>
            </c:strRef>
          </c:tx>
          <c:marker>
            <c:symbol val="none"/>
          </c:marker>
          <c:cat>
            <c:numRef>
              <c:f>Sayfa1!$A$2:$A$7</c:f>
              <c:numCache>
                <c:formatCode>General</c:formatCode>
                <c:ptCount val="6"/>
                <c:pt idx="0">
                  <c:v>1961</c:v>
                </c:pt>
                <c:pt idx="1">
                  <c:v>1966</c:v>
                </c:pt>
                <c:pt idx="2">
                  <c:v>1970</c:v>
                </c:pt>
                <c:pt idx="3">
                  <c:v>1977</c:v>
                </c:pt>
                <c:pt idx="4">
                  <c:v>1979</c:v>
                </c:pt>
                <c:pt idx="5">
                  <c:v>1980</c:v>
                </c:pt>
              </c:numCache>
            </c:numRef>
          </c:cat>
          <c:val>
            <c:numRef>
              <c:f>Sayfa1!$C$2:$C$7</c:f>
              <c:numCache>
                <c:formatCode>General</c:formatCode>
                <c:ptCount val="6"/>
                <c:pt idx="0">
                  <c:v>511</c:v>
                </c:pt>
                <c:pt idx="1">
                  <c:v>704</c:v>
                </c:pt>
                <c:pt idx="2">
                  <c:v>737</c:v>
                </c:pt>
                <c:pt idx="3">
                  <c:v>863</c:v>
                </c:pt>
                <c:pt idx="4">
                  <c:v>750</c:v>
                </c:pt>
                <c:pt idx="5">
                  <c:v>733</c:v>
                </c:pt>
              </c:numCache>
            </c:numRef>
          </c:val>
          <c:smooth val="0"/>
        </c:ser>
        <c:dLbls>
          <c:showLegendKey val="0"/>
          <c:showVal val="0"/>
          <c:showCatName val="0"/>
          <c:showSerName val="0"/>
          <c:showPercent val="0"/>
          <c:showBubbleSize val="0"/>
        </c:dLbls>
        <c:marker val="1"/>
        <c:smooth val="0"/>
        <c:axId val="33472896"/>
        <c:axId val="33450240"/>
      </c:lineChart>
      <c:catAx>
        <c:axId val="33442048"/>
        <c:scaling>
          <c:orientation val="minMax"/>
        </c:scaling>
        <c:delete val="0"/>
        <c:axPos val="b"/>
        <c:numFmt formatCode="General" sourceLinked="1"/>
        <c:majorTickMark val="none"/>
        <c:minorTickMark val="none"/>
        <c:tickLblPos val="nextTo"/>
        <c:crossAx val="33447936"/>
        <c:crosses val="autoZero"/>
        <c:auto val="1"/>
        <c:lblAlgn val="ctr"/>
        <c:lblOffset val="100"/>
        <c:noMultiLvlLbl val="0"/>
      </c:catAx>
      <c:valAx>
        <c:axId val="33447936"/>
        <c:scaling>
          <c:orientation val="minMax"/>
        </c:scaling>
        <c:delete val="0"/>
        <c:axPos val="l"/>
        <c:title>
          <c:tx>
            <c:rich>
              <a:bodyPr rot="-5400000" vert="horz"/>
              <a:lstStyle/>
              <a:p>
                <a:pPr>
                  <a:defRPr sz="1400" b="0"/>
                </a:pPr>
                <a:r>
                  <a:rPr lang="tr-TR" sz="1400" b="0" dirty="0" err="1" smtClean="0"/>
                  <a:t>Trade</a:t>
                </a:r>
                <a:r>
                  <a:rPr lang="tr-TR" sz="1400" b="0" dirty="0" smtClean="0"/>
                  <a:t> </a:t>
                </a:r>
                <a:r>
                  <a:rPr lang="tr-TR" sz="1400" b="0" dirty="0" err="1"/>
                  <a:t>union</a:t>
                </a:r>
                <a:r>
                  <a:rPr lang="tr-TR" sz="1400" b="0" dirty="0"/>
                  <a:t> </a:t>
                </a:r>
                <a:r>
                  <a:rPr lang="tr-TR" sz="1400" b="0" dirty="0" err="1"/>
                  <a:t>members</a:t>
                </a:r>
                <a:r>
                  <a:rPr lang="tr-TR" sz="1400" b="0" dirty="0"/>
                  <a:t> (</a:t>
                </a:r>
                <a:r>
                  <a:rPr lang="tr-TR" sz="1400" b="0" dirty="0" err="1"/>
                  <a:t>million</a:t>
                </a:r>
                <a:r>
                  <a:rPr lang="tr-TR" sz="1400" b="0" dirty="0"/>
                  <a:t>)</a:t>
                </a:r>
              </a:p>
            </c:rich>
          </c:tx>
          <c:layout>
            <c:manualLayout>
              <c:xMode val="edge"/>
              <c:yMode val="edge"/>
              <c:x val="2.179806005747224E-2"/>
              <c:y val="3.6120393458322402E-2"/>
            </c:manualLayout>
          </c:layout>
          <c:overlay val="0"/>
        </c:title>
        <c:numFmt formatCode="#,##0" sourceLinked="0"/>
        <c:majorTickMark val="none"/>
        <c:minorTickMark val="none"/>
        <c:tickLblPos val="nextTo"/>
        <c:spPr>
          <a:ln w="9525">
            <a:noFill/>
          </a:ln>
        </c:spPr>
        <c:crossAx val="33442048"/>
        <c:crosses val="autoZero"/>
        <c:crossBetween val="between"/>
        <c:dispUnits>
          <c:builtInUnit val="millions"/>
        </c:dispUnits>
      </c:valAx>
      <c:valAx>
        <c:axId val="33450240"/>
        <c:scaling>
          <c:orientation val="minMax"/>
        </c:scaling>
        <c:delete val="0"/>
        <c:axPos val="r"/>
        <c:title>
          <c:tx>
            <c:rich>
              <a:bodyPr rot="5400000" vert="horz"/>
              <a:lstStyle/>
              <a:p>
                <a:pPr>
                  <a:defRPr b="0"/>
                </a:pPr>
                <a:r>
                  <a:rPr lang="tr-TR" b="0" dirty="0" err="1" smtClean="0"/>
                  <a:t>Trade</a:t>
                </a:r>
                <a:r>
                  <a:rPr lang="tr-TR" b="0" dirty="0" smtClean="0"/>
                  <a:t> </a:t>
                </a:r>
                <a:r>
                  <a:rPr lang="tr-TR" b="0" dirty="0" err="1"/>
                  <a:t>unions</a:t>
                </a:r>
                <a:endParaRPr lang="tr-TR" b="0" dirty="0"/>
              </a:p>
            </c:rich>
          </c:tx>
          <c:layout/>
          <c:overlay val="0"/>
        </c:title>
        <c:numFmt formatCode="General" sourceLinked="1"/>
        <c:majorTickMark val="out"/>
        <c:minorTickMark val="none"/>
        <c:tickLblPos val="nextTo"/>
        <c:crossAx val="33472896"/>
        <c:crosses val="max"/>
        <c:crossBetween val="between"/>
      </c:valAx>
      <c:catAx>
        <c:axId val="33472896"/>
        <c:scaling>
          <c:orientation val="minMax"/>
        </c:scaling>
        <c:delete val="1"/>
        <c:axPos val="b"/>
        <c:numFmt formatCode="General" sourceLinked="1"/>
        <c:majorTickMark val="out"/>
        <c:minorTickMark val="none"/>
        <c:tickLblPos val="none"/>
        <c:crossAx val="33450240"/>
        <c:crosses val="autoZero"/>
        <c:auto val="1"/>
        <c:lblAlgn val="ctr"/>
        <c:lblOffset val="100"/>
        <c:noMultiLvlLbl val="0"/>
      </c:catAx>
    </c:plotArea>
    <c:legend>
      <c:legendPos val="b"/>
      <c:layout>
        <c:manualLayout>
          <c:xMode val="edge"/>
          <c:yMode val="edge"/>
          <c:x val="0.42982765596525807"/>
          <c:y val="0.61607631787398054"/>
          <c:w val="0.40300000000000002"/>
          <c:h val="0.15749666981643895"/>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tr-TR" u="sng" dirty="0" err="1" smtClean="0"/>
              <a:t>Number</a:t>
            </a:r>
            <a:r>
              <a:rPr lang="tr-TR" u="sng" dirty="0" smtClean="0"/>
              <a:t> of </a:t>
            </a:r>
            <a:r>
              <a:rPr lang="tr-TR" u="sng" dirty="0" err="1" smtClean="0"/>
              <a:t>Trade</a:t>
            </a:r>
            <a:r>
              <a:rPr lang="tr-TR" u="sng" dirty="0" smtClean="0"/>
              <a:t> </a:t>
            </a:r>
            <a:r>
              <a:rPr lang="tr-TR" u="sng" dirty="0" err="1" smtClean="0"/>
              <a:t>Union</a:t>
            </a:r>
            <a:r>
              <a:rPr lang="tr-TR" u="sng" dirty="0" smtClean="0"/>
              <a:t> </a:t>
            </a:r>
            <a:r>
              <a:rPr lang="tr-TR" u="sng" dirty="0" err="1" smtClean="0"/>
              <a:t>Members</a:t>
            </a:r>
            <a:r>
              <a:rPr lang="tr-TR" u="sng" baseline="0" dirty="0" smtClean="0"/>
              <a:t> (2009)</a:t>
            </a:r>
            <a:endParaRPr lang="tr-TR" u="sng" dirty="0"/>
          </a:p>
        </c:rich>
      </c:tx>
      <c:layout/>
      <c:overlay val="0"/>
    </c:title>
    <c:autoTitleDeleted val="0"/>
    <c:plotArea>
      <c:layout>
        <c:manualLayout>
          <c:layoutTarget val="inner"/>
          <c:xMode val="edge"/>
          <c:yMode val="edge"/>
          <c:x val="0.1677723190831904"/>
          <c:y val="0.17696861807021441"/>
          <c:w val="0.79934527048783788"/>
          <c:h val="0.54261700956838266"/>
        </c:manualLayout>
      </c:layout>
      <c:barChart>
        <c:barDir val="col"/>
        <c:grouping val="stacked"/>
        <c:varyColors val="0"/>
        <c:ser>
          <c:idx val="0"/>
          <c:order val="0"/>
          <c:tx>
            <c:strRef>
              <c:f>Sayfa1!$A$10</c:f>
              <c:strCache>
                <c:ptCount val="1"/>
                <c:pt idx="0">
                  <c:v>Number of Members</c:v>
                </c:pt>
              </c:strCache>
            </c:strRef>
          </c:tx>
          <c:spPr>
            <a:solidFill>
              <a:schemeClr val="accent2"/>
            </a:solidFill>
          </c:spPr>
          <c:invertIfNegative val="0"/>
          <c:cat>
            <c:strRef>
              <c:f>Sayfa1!$B$9:$C$9</c:f>
              <c:strCache>
                <c:ptCount val="2"/>
                <c:pt idx="0">
                  <c:v>Private Trade Unions</c:v>
                </c:pt>
                <c:pt idx="1">
                  <c:v>Public Trade Unions</c:v>
                </c:pt>
              </c:strCache>
            </c:strRef>
          </c:cat>
          <c:val>
            <c:numRef>
              <c:f>Sayfa1!$B$10:$C$10</c:f>
              <c:numCache>
                <c:formatCode>General</c:formatCode>
                <c:ptCount val="2"/>
                <c:pt idx="0">
                  <c:v>3232679</c:v>
                </c:pt>
                <c:pt idx="1">
                  <c:v>1195102</c:v>
                </c:pt>
              </c:numCache>
            </c:numRef>
          </c:val>
        </c:ser>
        <c:ser>
          <c:idx val="1"/>
          <c:order val="1"/>
          <c:tx>
            <c:strRef>
              <c:f>Sayfa1!$A$11</c:f>
              <c:strCache>
                <c:ptCount val="1"/>
                <c:pt idx="0">
                  <c:v>Number of Non-Member Eligible Workers</c:v>
                </c:pt>
              </c:strCache>
            </c:strRef>
          </c:tx>
          <c:spPr>
            <a:solidFill>
              <a:schemeClr val="accent1"/>
            </a:solidFill>
          </c:spPr>
          <c:invertIfNegative val="0"/>
          <c:cat>
            <c:strRef>
              <c:f>Sayfa1!$B$9:$C$9</c:f>
              <c:strCache>
                <c:ptCount val="2"/>
                <c:pt idx="0">
                  <c:v>Private Trade Unions</c:v>
                </c:pt>
                <c:pt idx="1">
                  <c:v>Public Trade Unions</c:v>
                </c:pt>
              </c:strCache>
            </c:strRef>
          </c:cat>
          <c:val>
            <c:numRef>
              <c:f>Sayfa1!$B$11:$C$11</c:f>
              <c:numCache>
                <c:formatCode>General</c:formatCode>
                <c:ptCount val="2"/>
                <c:pt idx="0">
                  <c:v>2165617</c:v>
                </c:pt>
                <c:pt idx="1">
                  <c:v>679441</c:v>
                </c:pt>
              </c:numCache>
            </c:numRef>
          </c:val>
        </c:ser>
        <c:dLbls>
          <c:showLegendKey val="0"/>
          <c:showVal val="0"/>
          <c:showCatName val="0"/>
          <c:showSerName val="0"/>
          <c:showPercent val="0"/>
          <c:showBubbleSize val="0"/>
        </c:dLbls>
        <c:gapWidth val="75"/>
        <c:overlap val="100"/>
        <c:axId val="35273344"/>
        <c:axId val="35279232"/>
      </c:barChart>
      <c:catAx>
        <c:axId val="35273344"/>
        <c:scaling>
          <c:orientation val="minMax"/>
        </c:scaling>
        <c:delete val="0"/>
        <c:axPos val="b"/>
        <c:majorTickMark val="none"/>
        <c:minorTickMark val="none"/>
        <c:tickLblPos val="nextTo"/>
        <c:txPr>
          <a:bodyPr/>
          <a:lstStyle/>
          <a:p>
            <a:pPr>
              <a:defRPr sz="1600" b="1" u="sng">
                <a:solidFill>
                  <a:srgbClr val="FF0000"/>
                </a:solidFill>
              </a:defRPr>
            </a:pPr>
            <a:endParaRPr lang="en-US"/>
          </a:p>
        </c:txPr>
        <c:crossAx val="35279232"/>
        <c:crosses val="autoZero"/>
        <c:auto val="1"/>
        <c:lblAlgn val="ctr"/>
        <c:lblOffset val="100"/>
        <c:noMultiLvlLbl val="0"/>
      </c:catAx>
      <c:valAx>
        <c:axId val="35279232"/>
        <c:scaling>
          <c:orientation val="minMax"/>
        </c:scaling>
        <c:delete val="0"/>
        <c:axPos val="l"/>
        <c:numFmt formatCode="General" sourceLinked="1"/>
        <c:majorTickMark val="none"/>
        <c:minorTickMark val="none"/>
        <c:tickLblPos val="nextTo"/>
        <c:spPr>
          <a:ln w="9525">
            <a:noFill/>
          </a:ln>
        </c:spPr>
        <c:txPr>
          <a:bodyPr/>
          <a:lstStyle/>
          <a:p>
            <a:pPr>
              <a:defRPr sz="1600"/>
            </a:pPr>
            <a:endParaRPr lang="en-US"/>
          </a:p>
        </c:txPr>
        <c:crossAx val="35273344"/>
        <c:crosses val="autoZero"/>
        <c:crossBetween val="between"/>
        <c:dispUnits>
          <c:builtInUnit val="millions"/>
          <c:dispUnitsLbl>
            <c:layout/>
            <c:tx>
              <c:rich>
                <a:bodyPr/>
                <a:lstStyle/>
                <a:p>
                  <a:pPr>
                    <a:defRPr/>
                  </a:pPr>
                  <a:r>
                    <a:rPr lang="tr-TR"/>
                    <a:t>Millions</a:t>
                  </a:r>
                  <a:endParaRPr lang="en-US"/>
                </a:p>
              </c:rich>
            </c:tx>
          </c:dispUnitsLbl>
        </c:dispUnits>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2"/>
    </mc:Choice>
    <mc:Fallback>
      <c:style val="12"/>
    </mc:Fallback>
  </mc:AlternateContent>
  <c:chart>
    <c:title>
      <c:layout/>
      <c:overlay val="0"/>
      <c:txPr>
        <a:bodyPr/>
        <a:lstStyle/>
        <a:p>
          <a:pPr>
            <a:defRPr u="sng"/>
          </a:pPr>
          <a:endParaRPr lang="en-US"/>
        </a:p>
      </c:txPr>
    </c:title>
    <c:autoTitleDeleted val="0"/>
    <c:plotArea>
      <c:layout>
        <c:manualLayout>
          <c:layoutTarget val="inner"/>
          <c:xMode val="edge"/>
          <c:yMode val="edge"/>
          <c:x val="0.14513118760939173"/>
          <c:y val="0.17363413613765141"/>
          <c:w val="0.82306451377897905"/>
          <c:h val="0.54491167648039318"/>
        </c:manualLayout>
      </c:layout>
      <c:lineChart>
        <c:grouping val="standard"/>
        <c:varyColors val="0"/>
        <c:ser>
          <c:idx val="0"/>
          <c:order val="0"/>
          <c:tx>
            <c:strRef>
              <c:f>Sayfa2!$B$2</c:f>
              <c:strCache>
                <c:ptCount val="1"/>
                <c:pt idx="0">
                  <c:v>Number of Collective Agreements</c:v>
                </c:pt>
              </c:strCache>
            </c:strRef>
          </c:tx>
          <c:marker>
            <c:symbol val="none"/>
          </c:marker>
          <c:cat>
            <c:numRef>
              <c:f>Sayfa2!$A$3:$A$12</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Sayfa2!$B$3:$B$12</c:f>
              <c:numCache>
                <c:formatCode>General</c:formatCode>
                <c:ptCount val="10"/>
                <c:pt idx="0">
                  <c:v>1646</c:v>
                </c:pt>
                <c:pt idx="1">
                  <c:v>4454</c:v>
                </c:pt>
                <c:pt idx="2">
                  <c:v>1773</c:v>
                </c:pt>
                <c:pt idx="3">
                  <c:v>1607</c:v>
                </c:pt>
                <c:pt idx="4">
                  <c:v>1482</c:v>
                </c:pt>
                <c:pt idx="5">
                  <c:v>3977</c:v>
                </c:pt>
                <c:pt idx="6">
                  <c:v>1704</c:v>
                </c:pt>
                <c:pt idx="7">
                  <c:v>1975</c:v>
                </c:pt>
                <c:pt idx="8">
                  <c:v>1704</c:v>
                </c:pt>
                <c:pt idx="9">
                  <c:v>1995</c:v>
                </c:pt>
              </c:numCache>
            </c:numRef>
          </c:val>
          <c:smooth val="0"/>
        </c:ser>
        <c:dLbls>
          <c:showLegendKey val="0"/>
          <c:showVal val="0"/>
          <c:showCatName val="0"/>
          <c:showSerName val="0"/>
          <c:showPercent val="0"/>
          <c:showBubbleSize val="0"/>
        </c:dLbls>
        <c:marker val="1"/>
        <c:smooth val="0"/>
        <c:axId val="35300096"/>
        <c:axId val="35301632"/>
      </c:lineChart>
      <c:catAx>
        <c:axId val="35300096"/>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35301632"/>
        <c:crosses val="autoZero"/>
        <c:auto val="1"/>
        <c:lblAlgn val="ctr"/>
        <c:lblOffset val="100"/>
        <c:noMultiLvlLbl val="0"/>
      </c:catAx>
      <c:valAx>
        <c:axId val="35301632"/>
        <c:scaling>
          <c:orientation val="minMax"/>
        </c:scaling>
        <c:delete val="0"/>
        <c:axPos val="l"/>
        <c:numFmt formatCode="General" sourceLinked="1"/>
        <c:majorTickMark val="none"/>
        <c:minorTickMark val="none"/>
        <c:tickLblPos val="nextTo"/>
        <c:crossAx val="35300096"/>
        <c:crosses val="autoZero"/>
        <c:crossBetween val="between"/>
        <c:majorUnit val="1000"/>
      </c:valAx>
    </c:plotArea>
    <c:legend>
      <c:legendPos val="b"/>
      <c:layout>
        <c:manualLayout>
          <c:xMode val="edge"/>
          <c:yMode val="edge"/>
          <c:x val="0.10036726338239287"/>
          <c:y val="0.87674524879180282"/>
          <c:w val="0.79926524557380763"/>
          <c:h val="6.2627806979780029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Sayfa4!$Q$3</c:f>
              <c:strCache>
                <c:ptCount val="1"/>
                <c:pt idx="0">
                  <c:v>Agriculture</c:v>
                </c:pt>
              </c:strCache>
            </c:strRef>
          </c:tx>
          <c:spPr>
            <a:ln>
              <a:solidFill>
                <a:srgbClr val="92D050"/>
              </a:solidFill>
            </a:ln>
          </c:spPr>
          <c:marker>
            <c:symbol val="none"/>
          </c:marker>
          <c:cat>
            <c:strRef>
              <c:f>Sayfa4!$P$4:$P$31</c:f>
              <c:strCache>
                <c:ptCount val="28"/>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strCache>
            </c:strRef>
          </c:cat>
          <c:val>
            <c:numRef>
              <c:f>Sayfa4!$Q$4:$Q$31</c:f>
              <c:numCache>
                <c:formatCode>0.0</c:formatCode>
                <c:ptCount val="28"/>
                <c:pt idx="0">
                  <c:v>100</c:v>
                </c:pt>
                <c:pt idx="1">
                  <c:v>97.071761185700609</c:v>
                </c:pt>
                <c:pt idx="2">
                  <c:v>93.33896665454688</c:v>
                </c:pt>
                <c:pt idx="3">
                  <c:v>89.647048302520574</c:v>
                </c:pt>
                <c:pt idx="4">
                  <c:v>87.844411524930095</c:v>
                </c:pt>
                <c:pt idx="5">
                  <c:v>88.682807818403148</c:v>
                </c:pt>
                <c:pt idx="6">
                  <c:v>89.807324662878727</c:v>
                </c:pt>
                <c:pt idx="7">
                  <c:v>91.188645535638358</c:v>
                </c:pt>
                <c:pt idx="8">
                  <c:v>91.502879461419468</c:v>
                </c:pt>
                <c:pt idx="9">
                  <c:v>88.987097173193959</c:v>
                </c:pt>
                <c:pt idx="10">
                  <c:v>88.278561007511158</c:v>
                </c:pt>
                <c:pt idx="11">
                  <c:v>86.672129889743772</c:v>
                </c:pt>
                <c:pt idx="12">
                  <c:v>87.930430249323294</c:v>
                </c:pt>
                <c:pt idx="13">
                  <c:v>91.368380953428584</c:v>
                </c:pt>
                <c:pt idx="14">
                  <c:v>91.520590960123656</c:v>
                </c:pt>
                <c:pt idx="15">
                  <c:v>92.388552390574489</c:v>
                </c:pt>
                <c:pt idx="16">
                  <c:v>91.039999605120727</c:v>
                </c:pt>
                <c:pt idx="17">
                  <c:v>93.569312316945258</c:v>
                </c:pt>
                <c:pt idx="18">
                  <c:v>97.565922887763818</c:v>
                </c:pt>
                <c:pt idx="19">
                  <c:v>99.936450924884852</c:v>
                </c:pt>
                <c:pt idx="20">
                  <c:v>101.91446420430164</c:v>
                </c:pt>
                <c:pt idx="21">
                  <c:v>103.00049483314208</c:v>
                </c:pt>
                <c:pt idx="22">
                  <c:v>103.75400477673313</c:v>
                </c:pt>
                <c:pt idx="23">
                  <c:v>106.65052440190892</c:v>
                </c:pt>
                <c:pt idx="24">
                  <c:v>110.14166948732259</c:v>
                </c:pt>
                <c:pt idx="25">
                  <c:v>110.53691718734792</c:v>
                </c:pt>
                <c:pt idx="26">
                  <c:v>112.65461720987133</c:v>
                </c:pt>
                <c:pt idx="27">
                  <c:v>112.43165103263495</c:v>
                </c:pt>
              </c:numCache>
            </c:numRef>
          </c:val>
          <c:smooth val="0"/>
        </c:ser>
        <c:ser>
          <c:idx val="1"/>
          <c:order val="1"/>
          <c:tx>
            <c:strRef>
              <c:f>Sayfa4!$R$3</c:f>
              <c:strCache>
                <c:ptCount val="1"/>
                <c:pt idx="0">
                  <c:v>Industry</c:v>
                </c:pt>
              </c:strCache>
            </c:strRef>
          </c:tx>
          <c:spPr>
            <a:ln>
              <a:solidFill>
                <a:srgbClr val="C00000"/>
              </a:solidFill>
            </a:ln>
          </c:spPr>
          <c:marker>
            <c:symbol val="none"/>
          </c:marker>
          <c:cat>
            <c:strRef>
              <c:f>Sayfa4!$P$4:$P$31</c:f>
              <c:strCache>
                <c:ptCount val="28"/>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strCache>
            </c:strRef>
          </c:cat>
          <c:val>
            <c:numRef>
              <c:f>Sayfa4!$R$4:$R$31</c:f>
              <c:numCache>
                <c:formatCode>0.0</c:formatCode>
                <c:ptCount val="28"/>
                <c:pt idx="0">
                  <c:v>100</c:v>
                </c:pt>
                <c:pt idx="1">
                  <c:v>101.86847191049262</c:v>
                </c:pt>
                <c:pt idx="2">
                  <c:v>103.90785595514777</c:v>
                </c:pt>
                <c:pt idx="3">
                  <c:v>105.34851291281385</c:v>
                </c:pt>
                <c:pt idx="4">
                  <c:v>103.86571130900055</c:v>
                </c:pt>
                <c:pt idx="5">
                  <c:v>103.71911500836192</c:v>
                </c:pt>
                <c:pt idx="6">
                  <c:v>106.17235221821714</c:v>
                </c:pt>
                <c:pt idx="7">
                  <c:v>107.4438626374439</c:v>
                </c:pt>
                <c:pt idx="8">
                  <c:v>106.08264267056605</c:v>
                </c:pt>
                <c:pt idx="9">
                  <c:v>106.87668662234306</c:v>
                </c:pt>
                <c:pt idx="10">
                  <c:v>106.17276954084105</c:v>
                </c:pt>
                <c:pt idx="11">
                  <c:v>107.93443649234953</c:v>
                </c:pt>
                <c:pt idx="12">
                  <c:v>110.5980215895068</c:v>
                </c:pt>
                <c:pt idx="13">
                  <c:v>110.64232446033922</c:v>
                </c:pt>
                <c:pt idx="14">
                  <c:v>110.72345296590076</c:v>
                </c:pt>
                <c:pt idx="15">
                  <c:v>106.41225099204902</c:v>
                </c:pt>
                <c:pt idx="16">
                  <c:v>101.68509936241718</c:v>
                </c:pt>
                <c:pt idx="17">
                  <c:v>99.461745183448741</c:v>
                </c:pt>
                <c:pt idx="18">
                  <c:v>102.14821141326998</c:v>
                </c:pt>
                <c:pt idx="19">
                  <c:v>105.22567436928168</c:v>
                </c:pt>
                <c:pt idx="20">
                  <c:v>107.68005736432811</c:v>
                </c:pt>
                <c:pt idx="21">
                  <c:v>110.68414808908094</c:v>
                </c:pt>
                <c:pt idx="22">
                  <c:v>111.00470865855765</c:v>
                </c:pt>
                <c:pt idx="23">
                  <c:v>112.47152606512074</c:v>
                </c:pt>
                <c:pt idx="24">
                  <c:v>117.57335685946133</c:v>
                </c:pt>
                <c:pt idx="25">
                  <c:v>118.16737980682245</c:v>
                </c:pt>
                <c:pt idx="26">
                  <c:v>115.21772128661877</c:v>
                </c:pt>
                <c:pt idx="27">
                  <c:v>115.73472314631182</c:v>
                </c:pt>
              </c:numCache>
            </c:numRef>
          </c:val>
          <c:smooth val="0"/>
        </c:ser>
        <c:ser>
          <c:idx val="2"/>
          <c:order val="2"/>
          <c:tx>
            <c:strRef>
              <c:f>Sayfa4!$S$3</c:f>
              <c:strCache>
                <c:ptCount val="1"/>
                <c:pt idx="0">
                  <c:v>Services</c:v>
                </c:pt>
              </c:strCache>
            </c:strRef>
          </c:tx>
          <c:spPr>
            <a:ln>
              <a:solidFill>
                <a:schemeClr val="accent2"/>
              </a:solidFill>
            </a:ln>
          </c:spPr>
          <c:marker>
            <c:symbol val="none"/>
          </c:marker>
          <c:cat>
            <c:strRef>
              <c:f>Sayfa4!$P$4:$P$31</c:f>
              <c:strCache>
                <c:ptCount val="28"/>
                <c:pt idx="0">
                  <c:v>2005Q1</c:v>
                </c:pt>
                <c:pt idx="1">
                  <c:v>2005Q2</c:v>
                </c:pt>
                <c:pt idx="2">
                  <c:v>2005Q3</c:v>
                </c:pt>
                <c:pt idx="3">
                  <c:v>2005Q4</c:v>
                </c:pt>
                <c:pt idx="4">
                  <c:v>2006Q1</c:v>
                </c:pt>
                <c:pt idx="5">
                  <c:v>2006Q2</c:v>
                </c:pt>
                <c:pt idx="6">
                  <c:v>2006Q3</c:v>
                </c:pt>
                <c:pt idx="7">
                  <c:v>2006Q4</c:v>
                </c:pt>
                <c:pt idx="8">
                  <c:v>2007Q1</c:v>
                </c:pt>
                <c:pt idx="9">
                  <c:v>2007Q2</c:v>
                </c:pt>
                <c:pt idx="10">
                  <c:v>2007Q3</c:v>
                </c:pt>
                <c:pt idx="11">
                  <c:v>2007Q4</c:v>
                </c:pt>
                <c:pt idx="12">
                  <c:v>2008Q1</c:v>
                </c:pt>
                <c:pt idx="13">
                  <c:v>2008Q2</c:v>
                </c:pt>
                <c:pt idx="14">
                  <c:v>2008Q3</c:v>
                </c:pt>
                <c:pt idx="15">
                  <c:v>2008Q4</c:v>
                </c:pt>
                <c:pt idx="16">
                  <c:v>2009Q1</c:v>
                </c:pt>
                <c:pt idx="17">
                  <c:v>2009Q2</c:v>
                </c:pt>
                <c:pt idx="18">
                  <c:v>2009Q3</c:v>
                </c:pt>
                <c:pt idx="19">
                  <c:v>2009Q4</c:v>
                </c:pt>
                <c:pt idx="20">
                  <c:v>2010Q1</c:v>
                </c:pt>
                <c:pt idx="21">
                  <c:v>2010Q2</c:v>
                </c:pt>
                <c:pt idx="22">
                  <c:v>2010Q3</c:v>
                </c:pt>
                <c:pt idx="23">
                  <c:v>2010Q4</c:v>
                </c:pt>
                <c:pt idx="24">
                  <c:v>2011Q1</c:v>
                </c:pt>
                <c:pt idx="25">
                  <c:v>2011Q2</c:v>
                </c:pt>
                <c:pt idx="26">
                  <c:v>2011Q3</c:v>
                </c:pt>
                <c:pt idx="27">
                  <c:v>2011Q4</c:v>
                </c:pt>
              </c:strCache>
            </c:strRef>
          </c:cat>
          <c:val>
            <c:numRef>
              <c:f>Sayfa4!$S$4:$S$31</c:f>
              <c:numCache>
                <c:formatCode>0.0</c:formatCode>
                <c:ptCount val="28"/>
                <c:pt idx="0">
                  <c:v>100</c:v>
                </c:pt>
                <c:pt idx="1">
                  <c:v>100.72568733494865</c:v>
                </c:pt>
                <c:pt idx="2">
                  <c:v>102.64850894483774</c:v>
                </c:pt>
                <c:pt idx="3">
                  <c:v>105.26370752581624</c:v>
                </c:pt>
                <c:pt idx="4">
                  <c:v>106.39379033557221</c:v>
                </c:pt>
                <c:pt idx="5">
                  <c:v>107.18247063159947</c:v>
                </c:pt>
                <c:pt idx="6">
                  <c:v>107.58545903069295</c:v>
                </c:pt>
                <c:pt idx="7">
                  <c:v>109.61619473315287</c:v>
                </c:pt>
                <c:pt idx="8">
                  <c:v>110.40765089283742</c:v>
                </c:pt>
                <c:pt idx="9">
                  <c:v>110.17122388498582</c:v>
                </c:pt>
                <c:pt idx="10">
                  <c:v>111.84000611072719</c:v>
                </c:pt>
                <c:pt idx="11">
                  <c:v>110.53345494806842</c:v>
                </c:pt>
                <c:pt idx="12">
                  <c:v>111.3507840714031</c:v>
                </c:pt>
                <c:pt idx="13">
                  <c:v>112.53741792417352</c:v>
                </c:pt>
                <c:pt idx="14">
                  <c:v>112.9000892966622</c:v>
                </c:pt>
                <c:pt idx="15">
                  <c:v>112.84511762435079</c:v>
                </c:pt>
                <c:pt idx="16">
                  <c:v>112.28156944268029</c:v>
                </c:pt>
                <c:pt idx="17">
                  <c:v>112.67400955988298</c:v>
                </c:pt>
                <c:pt idx="18">
                  <c:v>114.35811646738995</c:v>
                </c:pt>
                <c:pt idx="19">
                  <c:v>115.98067577730642</c:v>
                </c:pt>
                <c:pt idx="20">
                  <c:v>117.61229971784782</c:v>
                </c:pt>
                <c:pt idx="21">
                  <c:v>119.29780412912589</c:v>
                </c:pt>
                <c:pt idx="22">
                  <c:v>118.67640312010865</c:v>
                </c:pt>
                <c:pt idx="23">
                  <c:v>120.11277855432537</c:v>
                </c:pt>
                <c:pt idx="24">
                  <c:v>122.97530658696006</c:v>
                </c:pt>
                <c:pt idx="25">
                  <c:v>126.06081304663574</c:v>
                </c:pt>
                <c:pt idx="26">
                  <c:v>128.27443030423751</c:v>
                </c:pt>
                <c:pt idx="27">
                  <c:v>130.23168878264698</c:v>
                </c:pt>
              </c:numCache>
            </c:numRef>
          </c:val>
          <c:smooth val="0"/>
        </c:ser>
        <c:dLbls>
          <c:showLegendKey val="0"/>
          <c:showVal val="0"/>
          <c:showCatName val="0"/>
          <c:showSerName val="0"/>
          <c:showPercent val="0"/>
          <c:showBubbleSize val="0"/>
        </c:dLbls>
        <c:marker val="1"/>
        <c:smooth val="0"/>
        <c:axId val="35560832"/>
        <c:axId val="35579008"/>
      </c:lineChart>
      <c:catAx>
        <c:axId val="35560832"/>
        <c:scaling>
          <c:orientation val="minMax"/>
        </c:scaling>
        <c:delete val="0"/>
        <c:axPos val="b"/>
        <c:majorTickMark val="out"/>
        <c:minorTickMark val="none"/>
        <c:tickLblPos val="nextTo"/>
        <c:crossAx val="35579008"/>
        <c:crosses val="autoZero"/>
        <c:auto val="1"/>
        <c:lblAlgn val="ctr"/>
        <c:lblOffset val="100"/>
        <c:noMultiLvlLbl val="0"/>
      </c:catAx>
      <c:valAx>
        <c:axId val="35579008"/>
        <c:scaling>
          <c:orientation val="minMax"/>
          <c:max val="130"/>
          <c:min val="80"/>
        </c:scaling>
        <c:delete val="0"/>
        <c:axPos val="l"/>
        <c:title>
          <c:tx>
            <c:rich>
              <a:bodyPr rot="-5400000" vert="horz"/>
              <a:lstStyle/>
              <a:p>
                <a:pPr>
                  <a:defRPr b="0"/>
                </a:pPr>
                <a:r>
                  <a:rPr lang="tr-TR" b="0" baseline="0" dirty="0" err="1" smtClean="0"/>
                  <a:t>Quarterly</a:t>
                </a:r>
                <a:r>
                  <a:rPr lang="tr-TR" b="0" baseline="0" dirty="0" smtClean="0"/>
                  <a:t> </a:t>
                </a:r>
                <a:r>
                  <a:rPr lang="tr-TR" b="0" baseline="0" dirty="0" err="1" smtClean="0"/>
                  <a:t>indez</a:t>
                </a:r>
                <a:r>
                  <a:rPr lang="tr-TR" b="0" baseline="0" dirty="0" smtClean="0"/>
                  <a:t>, 2005Q1= 100 (</a:t>
                </a:r>
                <a:r>
                  <a:rPr lang="tr-TR" b="0" baseline="0" dirty="0" err="1" smtClean="0"/>
                  <a:t>adjusted</a:t>
                </a:r>
                <a:r>
                  <a:rPr lang="tr-TR" b="0" baseline="0" dirty="0" smtClean="0"/>
                  <a:t> </a:t>
                </a:r>
                <a:r>
                  <a:rPr lang="tr-TR" b="0" baseline="0" dirty="0" err="1" smtClean="0"/>
                  <a:t>for</a:t>
                </a:r>
                <a:r>
                  <a:rPr lang="tr-TR" b="0" baseline="0" dirty="0" smtClean="0"/>
                  <a:t> </a:t>
                </a:r>
                <a:r>
                  <a:rPr lang="tr-TR" b="0" baseline="0" dirty="0" err="1" smtClean="0"/>
                  <a:t>seasonality</a:t>
                </a:r>
                <a:r>
                  <a:rPr lang="tr-TR" b="0" baseline="0" dirty="0" smtClean="0"/>
                  <a:t>)</a:t>
                </a:r>
                <a:endParaRPr lang="tr-TR" b="0" dirty="0"/>
              </a:p>
            </c:rich>
          </c:tx>
          <c:layout>
            <c:manualLayout>
              <c:xMode val="edge"/>
              <c:yMode val="edge"/>
              <c:x val="3.2361338036854316E-3"/>
              <c:y val="0.10776844900831163"/>
            </c:manualLayout>
          </c:layout>
          <c:overlay val="0"/>
        </c:title>
        <c:numFmt formatCode="0" sourceLinked="0"/>
        <c:majorTickMark val="out"/>
        <c:minorTickMark val="none"/>
        <c:tickLblPos val="nextTo"/>
        <c:crossAx val="355608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7305433141173682"/>
          <c:y val="4.6819960388387025E-2"/>
          <c:w val="0.78317121142918689"/>
          <c:h val="0.72439431267411036"/>
        </c:manualLayout>
      </c:layout>
      <c:lineChart>
        <c:grouping val="standard"/>
        <c:varyColors val="0"/>
        <c:ser>
          <c:idx val="0"/>
          <c:order val="0"/>
          <c:tx>
            <c:strRef>
              <c:f>işsiz!$Z$2</c:f>
              <c:strCache>
                <c:ptCount val="1"/>
                <c:pt idx="0">
                  <c:v>Female</c:v>
                </c:pt>
              </c:strCache>
            </c:strRef>
          </c:tx>
          <c:spPr>
            <a:ln>
              <a:solidFill>
                <a:srgbClr val="C00000"/>
              </a:solidFill>
            </a:ln>
          </c:spPr>
          <c:marker>
            <c:symbol val="none"/>
          </c:marker>
          <c:cat>
            <c:strRef>
              <c:f>işsiz!$Y$3:$Y$63</c:f>
              <c:strCache>
                <c:ptCount val="61"/>
                <c:pt idx="0">
                  <c:v>Jan 07</c:v>
                </c:pt>
                <c:pt idx="1">
                  <c:v>Feb 07</c:v>
                </c:pt>
                <c:pt idx="2">
                  <c:v>Mar 07</c:v>
                </c:pt>
                <c:pt idx="3">
                  <c:v>Apr 07</c:v>
                </c:pt>
                <c:pt idx="4">
                  <c:v>May 07</c:v>
                </c:pt>
                <c:pt idx="5">
                  <c:v>Jun 07</c:v>
                </c:pt>
                <c:pt idx="6">
                  <c:v>Jul 07</c:v>
                </c:pt>
                <c:pt idx="7">
                  <c:v>Aug 07</c:v>
                </c:pt>
                <c:pt idx="8">
                  <c:v>Sep 07</c:v>
                </c:pt>
                <c:pt idx="9">
                  <c:v>Oct 07</c:v>
                </c:pt>
                <c:pt idx="10">
                  <c:v>Nov 07</c:v>
                </c:pt>
                <c:pt idx="11">
                  <c:v>Dec 07</c:v>
                </c:pt>
                <c:pt idx="12">
                  <c:v>Jan 08</c:v>
                </c:pt>
                <c:pt idx="13">
                  <c:v>Feb 08</c:v>
                </c:pt>
                <c:pt idx="14">
                  <c:v>Mar 08</c:v>
                </c:pt>
                <c:pt idx="15">
                  <c:v>Apr 08</c:v>
                </c:pt>
                <c:pt idx="16">
                  <c:v>May 08</c:v>
                </c:pt>
                <c:pt idx="17">
                  <c:v>Jun 08</c:v>
                </c:pt>
                <c:pt idx="18">
                  <c:v>Jul 08</c:v>
                </c:pt>
                <c:pt idx="19">
                  <c:v>Aug 08</c:v>
                </c:pt>
                <c:pt idx="20">
                  <c:v>Sep 08</c:v>
                </c:pt>
                <c:pt idx="21">
                  <c:v>Oct 08</c:v>
                </c:pt>
                <c:pt idx="22">
                  <c:v>Nov 08</c:v>
                </c:pt>
                <c:pt idx="23">
                  <c:v>Dec 08</c:v>
                </c:pt>
                <c:pt idx="24">
                  <c:v>Jan 09</c:v>
                </c:pt>
                <c:pt idx="25">
                  <c:v>Feb 09</c:v>
                </c:pt>
                <c:pt idx="26">
                  <c:v>Mar 09</c:v>
                </c:pt>
                <c:pt idx="27">
                  <c:v>Apr 09</c:v>
                </c:pt>
                <c:pt idx="28">
                  <c:v>May 09</c:v>
                </c:pt>
                <c:pt idx="29">
                  <c:v>Jun 09</c:v>
                </c:pt>
                <c:pt idx="30">
                  <c:v>Jul 09</c:v>
                </c:pt>
                <c:pt idx="31">
                  <c:v>Aug 09</c:v>
                </c:pt>
                <c:pt idx="32">
                  <c:v>Sep 09</c:v>
                </c:pt>
                <c:pt idx="33">
                  <c:v>Oct 09</c:v>
                </c:pt>
                <c:pt idx="34">
                  <c:v>Nov 09</c:v>
                </c:pt>
                <c:pt idx="35">
                  <c:v>Dec 09</c:v>
                </c:pt>
                <c:pt idx="36">
                  <c:v>Jan 10</c:v>
                </c:pt>
                <c:pt idx="37">
                  <c:v>Feb 10</c:v>
                </c:pt>
                <c:pt idx="38">
                  <c:v>Mar 10</c:v>
                </c:pt>
                <c:pt idx="39">
                  <c:v>Apr 10</c:v>
                </c:pt>
                <c:pt idx="40">
                  <c:v>May 10</c:v>
                </c:pt>
                <c:pt idx="41">
                  <c:v>Jun 10</c:v>
                </c:pt>
                <c:pt idx="42">
                  <c:v>Jul 10</c:v>
                </c:pt>
                <c:pt idx="43">
                  <c:v>Aug 10</c:v>
                </c:pt>
                <c:pt idx="44">
                  <c:v>Sep 10</c:v>
                </c:pt>
                <c:pt idx="45">
                  <c:v>Oct 10</c:v>
                </c:pt>
                <c:pt idx="46">
                  <c:v>Nov 10</c:v>
                </c:pt>
                <c:pt idx="47">
                  <c:v>Dec 10</c:v>
                </c:pt>
                <c:pt idx="48">
                  <c:v>Jan 11</c:v>
                </c:pt>
                <c:pt idx="49">
                  <c:v>Feb 11</c:v>
                </c:pt>
                <c:pt idx="50">
                  <c:v>Mar 11</c:v>
                </c:pt>
                <c:pt idx="51">
                  <c:v>Apr 11</c:v>
                </c:pt>
                <c:pt idx="52">
                  <c:v>May 11</c:v>
                </c:pt>
                <c:pt idx="53">
                  <c:v>Jun 11</c:v>
                </c:pt>
                <c:pt idx="54">
                  <c:v>Jul 11</c:v>
                </c:pt>
                <c:pt idx="55">
                  <c:v>Aug 11</c:v>
                </c:pt>
                <c:pt idx="56">
                  <c:v>Sep 11</c:v>
                </c:pt>
                <c:pt idx="57">
                  <c:v>Oct 11</c:v>
                </c:pt>
                <c:pt idx="58">
                  <c:v>Nov 11</c:v>
                </c:pt>
                <c:pt idx="59">
                  <c:v>Dec 11</c:v>
                </c:pt>
                <c:pt idx="60">
                  <c:v>Jan 12</c:v>
                </c:pt>
              </c:strCache>
            </c:strRef>
          </c:cat>
          <c:val>
            <c:numRef>
              <c:f>işsiz!$Z$3:$Z$63</c:f>
              <c:numCache>
                <c:formatCode>0</c:formatCode>
                <c:ptCount val="61"/>
                <c:pt idx="0">
                  <c:v>667.03458000000001</c:v>
                </c:pt>
                <c:pt idx="1">
                  <c:v>647.96998999999948</c:v>
                </c:pt>
                <c:pt idx="2">
                  <c:v>625.58632999999998</c:v>
                </c:pt>
                <c:pt idx="3">
                  <c:v>654.18697999999995</c:v>
                </c:pt>
                <c:pt idx="4">
                  <c:v>663.23090999999999</c:v>
                </c:pt>
                <c:pt idx="5">
                  <c:v>667.67581000000052</c:v>
                </c:pt>
                <c:pt idx="6">
                  <c:v>665.32520999999747</c:v>
                </c:pt>
                <c:pt idx="7">
                  <c:v>678.58378000001505</c:v>
                </c:pt>
                <c:pt idx="8">
                  <c:v>696.53130999999996</c:v>
                </c:pt>
                <c:pt idx="9">
                  <c:v>680.18115999999998</c:v>
                </c:pt>
                <c:pt idx="10">
                  <c:v>651.65959999999939</c:v>
                </c:pt>
                <c:pt idx="11">
                  <c:v>631.41070999999999</c:v>
                </c:pt>
                <c:pt idx="12">
                  <c:v>644.04563999999948</c:v>
                </c:pt>
                <c:pt idx="13">
                  <c:v>673.12567000000001</c:v>
                </c:pt>
                <c:pt idx="14">
                  <c:v>688.73851999999999</c:v>
                </c:pt>
                <c:pt idx="15">
                  <c:v>684.10288000000003</c:v>
                </c:pt>
                <c:pt idx="16">
                  <c:v>684.75193999999999</c:v>
                </c:pt>
                <c:pt idx="17">
                  <c:v>720.01233000000002</c:v>
                </c:pt>
                <c:pt idx="18">
                  <c:v>739.81168999999738</c:v>
                </c:pt>
                <c:pt idx="19">
                  <c:v>730.29182000000003</c:v>
                </c:pt>
                <c:pt idx="20">
                  <c:v>741.56166999998425</c:v>
                </c:pt>
                <c:pt idx="21">
                  <c:v>783.25351000000001</c:v>
                </c:pt>
                <c:pt idx="22">
                  <c:v>845.96071999999947</c:v>
                </c:pt>
                <c:pt idx="23">
                  <c:v>883.16935000000001</c:v>
                </c:pt>
                <c:pt idx="24">
                  <c:v>919.59951999999998</c:v>
                </c:pt>
                <c:pt idx="25">
                  <c:v>944.60360000000003</c:v>
                </c:pt>
                <c:pt idx="26">
                  <c:v>1009.2358</c:v>
                </c:pt>
                <c:pt idx="27">
                  <c:v>1023.8304999999979</c:v>
                </c:pt>
                <c:pt idx="28">
                  <c:v>1029.0328999999999</c:v>
                </c:pt>
                <c:pt idx="29">
                  <c:v>975.05311999999947</c:v>
                </c:pt>
                <c:pt idx="30">
                  <c:v>982.71069</c:v>
                </c:pt>
                <c:pt idx="31">
                  <c:v>999.26122999998586</c:v>
                </c:pt>
                <c:pt idx="32">
                  <c:v>1018.6614</c:v>
                </c:pt>
                <c:pt idx="33">
                  <c:v>973.17389000000355</c:v>
                </c:pt>
                <c:pt idx="34">
                  <c:v>944.43018999999947</c:v>
                </c:pt>
                <c:pt idx="35">
                  <c:v>931.60996</c:v>
                </c:pt>
                <c:pt idx="36">
                  <c:v>979.43471999999997</c:v>
                </c:pt>
                <c:pt idx="37">
                  <c:v>991.35198999999739</c:v>
                </c:pt>
                <c:pt idx="38">
                  <c:v>1023.0617999999994</c:v>
                </c:pt>
                <c:pt idx="39">
                  <c:v>980.66364999999996</c:v>
                </c:pt>
                <c:pt idx="40">
                  <c:v>969.20390999999995</c:v>
                </c:pt>
                <c:pt idx="41">
                  <c:v>915.49866999999949</c:v>
                </c:pt>
                <c:pt idx="42">
                  <c:v>922.34460999999749</c:v>
                </c:pt>
                <c:pt idx="43">
                  <c:v>944.02408000000003</c:v>
                </c:pt>
                <c:pt idx="44">
                  <c:v>943.01202999999748</c:v>
                </c:pt>
                <c:pt idx="45">
                  <c:v>942.93730999999946</c:v>
                </c:pt>
                <c:pt idx="46">
                  <c:v>934.10362999999938</c:v>
                </c:pt>
                <c:pt idx="47">
                  <c:v>949.09439000000054</c:v>
                </c:pt>
                <c:pt idx="48">
                  <c:v>927.72985000000051</c:v>
                </c:pt>
                <c:pt idx="49">
                  <c:v>894.22906</c:v>
                </c:pt>
                <c:pt idx="50">
                  <c:v>875.17245000000003</c:v>
                </c:pt>
                <c:pt idx="51">
                  <c:v>894.2707300000169</c:v>
                </c:pt>
                <c:pt idx="52">
                  <c:v>938.28373000002011</c:v>
                </c:pt>
                <c:pt idx="53">
                  <c:v>960.30037000000004</c:v>
                </c:pt>
                <c:pt idx="54">
                  <c:v>936.98053000000004</c:v>
                </c:pt>
                <c:pt idx="55">
                  <c:v>896.43361999999797</c:v>
                </c:pt>
                <c:pt idx="56">
                  <c:v>859.86502999998402</c:v>
                </c:pt>
                <c:pt idx="57">
                  <c:v>835.67036000000053</c:v>
                </c:pt>
                <c:pt idx="58">
                  <c:v>813.78682000000003</c:v>
                </c:pt>
                <c:pt idx="59">
                  <c:v>801.54289000000006</c:v>
                </c:pt>
                <c:pt idx="60">
                  <c:v>812.89944000000003</c:v>
                </c:pt>
              </c:numCache>
            </c:numRef>
          </c:val>
          <c:smooth val="0"/>
        </c:ser>
        <c:ser>
          <c:idx val="1"/>
          <c:order val="1"/>
          <c:tx>
            <c:strRef>
              <c:f>işsiz!$AA$2</c:f>
              <c:strCache>
                <c:ptCount val="1"/>
                <c:pt idx="0">
                  <c:v>Male</c:v>
                </c:pt>
              </c:strCache>
            </c:strRef>
          </c:tx>
          <c:marker>
            <c:symbol val="none"/>
          </c:marker>
          <c:cat>
            <c:strRef>
              <c:f>işsiz!$Y$3:$Y$63</c:f>
              <c:strCache>
                <c:ptCount val="61"/>
                <c:pt idx="0">
                  <c:v>Jan 07</c:v>
                </c:pt>
                <c:pt idx="1">
                  <c:v>Feb 07</c:v>
                </c:pt>
                <c:pt idx="2">
                  <c:v>Mar 07</c:v>
                </c:pt>
                <c:pt idx="3">
                  <c:v>Apr 07</c:v>
                </c:pt>
                <c:pt idx="4">
                  <c:v>May 07</c:v>
                </c:pt>
                <c:pt idx="5">
                  <c:v>Jun 07</c:v>
                </c:pt>
                <c:pt idx="6">
                  <c:v>Jul 07</c:v>
                </c:pt>
                <c:pt idx="7">
                  <c:v>Aug 07</c:v>
                </c:pt>
                <c:pt idx="8">
                  <c:v>Sep 07</c:v>
                </c:pt>
                <c:pt idx="9">
                  <c:v>Oct 07</c:v>
                </c:pt>
                <c:pt idx="10">
                  <c:v>Nov 07</c:v>
                </c:pt>
                <c:pt idx="11">
                  <c:v>Dec 07</c:v>
                </c:pt>
                <c:pt idx="12">
                  <c:v>Jan 08</c:v>
                </c:pt>
                <c:pt idx="13">
                  <c:v>Feb 08</c:v>
                </c:pt>
                <c:pt idx="14">
                  <c:v>Mar 08</c:v>
                </c:pt>
                <c:pt idx="15">
                  <c:v>Apr 08</c:v>
                </c:pt>
                <c:pt idx="16">
                  <c:v>May 08</c:v>
                </c:pt>
                <c:pt idx="17">
                  <c:v>Jun 08</c:v>
                </c:pt>
                <c:pt idx="18">
                  <c:v>Jul 08</c:v>
                </c:pt>
                <c:pt idx="19">
                  <c:v>Aug 08</c:v>
                </c:pt>
                <c:pt idx="20">
                  <c:v>Sep 08</c:v>
                </c:pt>
                <c:pt idx="21">
                  <c:v>Oct 08</c:v>
                </c:pt>
                <c:pt idx="22">
                  <c:v>Nov 08</c:v>
                </c:pt>
                <c:pt idx="23">
                  <c:v>Dec 08</c:v>
                </c:pt>
                <c:pt idx="24">
                  <c:v>Jan 09</c:v>
                </c:pt>
                <c:pt idx="25">
                  <c:v>Feb 09</c:v>
                </c:pt>
                <c:pt idx="26">
                  <c:v>Mar 09</c:v>
                </c:pt>
                <c:pt idx="27">
                  <c:v>Apr 09</c:v>
                </c:pt>
                <c:pt idx="28">
                  <c:v>May 09</c:v>
                </c:pt>
                <c:pt idx="29">
                  <c:v>Jun 09</c:v>
                </c:pt>
                <c:pt idx="30">
                  <c:v>Jul 09</c:v>
                </c:pt>
                <c:pt idx="31">
                  <c:v>Aug 09</c:v>
                </c:pt>
                <c:pt idx="32">
                  <c:v>Sep 09</c:v>
                </c:pt>
                <c:pt idx="33">
                  <c:v>Oct 09</c:v>
                </c:pt>
                <c:pt idx="34">
                  <c:v>Nov 09</c:v>
                </c:pt>
                <c:pt idx="35">
                  <c:v>Dec 09</c:v>
                </c:pt>
                <c:pt idx="36">
                  <c:v>Jan 10</c:v>
                </c:pt>
                <c:pt idx="37">
                  <c:v>Feb 10</c:v>
                </c:pt>
                <c:pt idx="38">
                  <c:v>Mar 10</c:v>
                </c:pt>
                <c:pt idx="39">
                  <c:v>Apr 10</c:v>
                </c:pt>
                <c:pt idx="40">
                  <c:v>May 10</c:v>
                </c:pt>
                <c:pt idx="41">
                  <c:v>Jun 10</c:v>
                </c:pt>
                <c:pt idx="42">
                  <c:v>Jul 10</c:v>
                </c:pt>
                <c:pt idx="43">
                  <c:v>Aug 10</c:v>
                </c:pt>
                <c:pt idx="44">
                  <c:v>Sep 10</c:v>
                </c:pt>
                <c:pt idx="45">
                  <c:v>Oct 10</c:v>
                </c:pt>
                <c:pt idx="46">
                  <c:v>Nov 10</c:v>
                </c:pt>
                <c:pt idx="47">
                  <c:v>Dec 10</c:v>
                </c:pt>
                <c:pt idx="48">
                  <c:v>Jan 11</c:v>
                </c:pt>
                <c:pt idx="49">
                  <c:v>Feb 11</c:v>
                </c:pt>
                <c:pt idx="50">
                  <c:v>Mar 11</c:v>
                </c:pt>
                <c:pt idx="51">
                  <c:v>Apr 11</c:v>
                </c:pt>
                <c:pt idx="52">
                  <c:v>May 11</c:v>
                </c:pt>
                <c:pt idx="53">
                  <c:v>Jun 11</c:v>
                </c:pt>
                <c:pt idx="54">
                  <c:v>Jul 11</c:v>
                </c:pt>
                <c:pt idx="55">
                  <c:v>Aug 11</c:v>
                </c:pt>
                <c:pt idx="56">
                  <c:v>Sep 11</c:v>
                </c:pt>
                <c:pt idx="57">
                  <c:v>Oct 11</c:v>
                </c:pt>
                <c:pt idx="58">
                  <c:v>Nov 11</c:v>
                </c:pt>
                <c:pt idx="59">
                  <c:v>Dec 11</c:v>
                </c:pt>
                <c:pt idx="60">
                  <c:v>Jan 12</c:v>
                </c:pt>
              </c:strCache>
            </c:strRef>
          </c:cat>
          <c:val>
            <c:numRef>
              <c:f>işsiz!$AA$3:$AA$63</c:f>
              <c:numCache>
                <c:formatCode>0</c:formatCode>
                <c:ptCount val="61"/>
                <c:pt idx="0">
                  <c:v>1635.2006000000001</c:v>
                </c:pt>
                <c:pt idx="1">
                  <c:v>1685.3382999999999</c:v>
                </c:pt>
                <c:pt idx="2">
                  <c:v>1668.3341999999998</c:v>
                </c:pt>
                <c:pt idx="3">
                  <c:v>1702.9683</c:v>
                </c:pt>
                <c:pt idx="4">
                  <c:v>1688.1624999999719</c:v>
                </c:pt>
                <c:pt idx="5">
                  <c:v>1703.7166000000011</c:v>
                </c:pt>
                <c:pt idx="6">
                  <c:v>1701.9575000000011</c:v>
                </c:pt>
                <c:pt idx="7">
                  <c:v>1706.5617</c:v>
                </c:pt>
                <c:pt idx="8">
                  <c:v>1724.0264999999999</c:v>
                </c:pt>
                <c:pt idx="9">
                  <c:v>1746.8653999999999</c:v>
                </c:pt>
                <c:pt idx="10">
                  <c:v>1745.9416000000001</c:v>
                </c:pt>
                <c:pt idx="11">
                  <c:v>1704.644399999971</c:v>
                </c:pt>
                <c:pt idx="12">
                  <c:v>1704.4306000000001</c:v>
                </c:pt>
                <c:pt idx="13">
                  <c:v>1726.7660000000001</c:v>
                </c:pt>
                <c:pt idx="14">
                  <c:v>1701.6070999999999</c:v>
                </c:pt>
                <c:pt idx="15">
                  <c:v>1677.4392</c:v>
                </c:pt>
                <c:pt idx="16">
                  <c:v>1701.9955000000011</c:v>
                </c:pt>
                <c:pt idx="17">
                  <c:v>1768.0646999999999</c:v>
                </c:pt>
                <c:pt idx="18">
                  <c:v>1857.5879</c:v>
                </c:pt>
                <c:pt idx="19">
                  <c:v>1858.5782999999999</c:v>
                </c:pt>
                <c:pt idx="20">
                  <c:v>1958.098</c:v>
                </c:pt>
                <c:pt idx="21">
                  <c:v>2021.5498</c:v>
                </c:pt>
                <c:pt idx="22">
                  <c:v>2202.9346999999998</c:v>
                </c:pt>
                <c:pt idx="23">
                  <c:v>2292.8954000000012</c:v>
                </c:pt>
                <c:pt idx="24">
                  <c:v>2386.4286999999536</c:v>
                </c:pt>
                <c:pt idx="25">
                  <c:v>2464.8505000000459</c:v>
                </c:pt>
                <c:pt idx="26">
                  <c:v>2542.6777999999999</c:v>
                </c:pt>
                <c:pt idx="27">
                  <c:v>2624.8542000000002</c:v>
                </c:pt>
                <c:pt idx="28">
                  <c:v>2616.6963000000001</c:v>
                </c:pt>
                <c:pt idx="29">
                  <c:v>2565.2114000000001</c:v>
                </c:pt>
                <c:pt idx="30">
                  <c:v>2516.3042</c:v>
                </c:pt>
                <c:pt idx="31">
                  <c:v>2536.0152000000012</c:v>
                </c:pt>
                <c:pt idx="32">
                  <c:v>2496.1255000000001</c:v>
                </c:pt>
                <c:pt idx="33">
                  <c:v>2411.7073999999998</c:v>
                </c:pt>
                <c:pt idx="34">
                  <c:v>2350.6241</c:v>
                </c:pt>
                <c:pt idx="35">
                  <c:v>2284.2637</c:v>
                </c:pt>
                <c:pt idx="36">
                  <c:v>2285.2411000000002</c:v>
                </c:pt>
                <c:pt idx="37">
                  <c:v>2226.8096</c:v>
                </c:pt>
                <c:pt idx="38">
                  <c:v>2222.7671</c:v>
                </c:pt>
                <c:pt idx="39">
                  <c:v>2128.1059999999998</c:v>
                </c:pt>
                <c:pt idx="40">
                  <c:v>2096.0958999999998</c:v>
                </c:pt>
                <c:pt idx="41">
                  <c:v>2055.8035000000423</c:v>
                </c:pt>
                <c:pt idx="42">
                  <c:v>2047.1801999999998</c:v>
                </c:pt>
                <c:pt idx="43">
                  <c:v>2102.8120000000022</c:v>
                </c:pt>
                <c:pt idx="44">
                  <c:v>2085.4447999999998</c:v>
                </c:pt>
                <c:pt idx="45">
                  <c:v>2019.6747999999998</c:v>
                </c:pt>
                <c:pt idx="46">
                  <c:v>1904.2927999999999</c:v>
                </c:pt>
                <c:pt idx="47">
                  <c:v>1863.2954999999999</c:v>
                </c:pt>
                <c:pt idx="48">
                  <c:v>1851.0671</c:v>
                </c:pt>
                <c:pt idx="49">
                  <c:v>1794.8417999999999</c:v>
                </c:pt>
                <c:pt idx="50">
                  <c:v>1789.9246000000001</c:v>
                </c:pt>
                <c:pt idx="51">
                  <c:v>1779.5218</c:v>
                </c:pt>
                <c:pt idx="52">
                  <c:v>1801.6303999999998</c:v>
                </c:pt>
                <c:pt idx="53">
                  <c:v>1766.6530999999998</c:v>
                </c:pt>
                <c:pt idx="54">
                  <c:v>1726.8345999999999</c:v>
                </c:pt>
                <c:pt idx="55">
                  <c:v>1678.6521999999998</c:v>
                </c:pt>
                <c:pt idx="56">
                  <c:v>1611.0626</c:v>
                </c:pt>
                <c:pt idx="57">
                  <c:v>1667.1613999999754</c:v>
                </c:pt>
                <c:pt idx="58">
                  <c:v>1638.7240999999999</c:v>
                </c:pt>
                <c:pt idx="59">
                  <c:v>1666.4651000000001</c:v>
                </c:pt>
                <c:pt idx="60">
                  <c:v>1618.3243999999768</c:v>
                </c:pt>
              </c:numCache>
            </c:numRef>
          </c:val>
          <c:smooth val="0"/>
        </c:ser>
        <c:dLbls>
          <c:showLegendKey val="0"/>
          <c:showVal val="0"/>
          <c:showCatName val="0"/>
          <c:showSerName val="0"/>
          <c:showPercent val="0"/>
          <c:showBubbleSize val="0"/>
        </c:dLbls>
        <c:marker val="1"/>
        <c:smooth val="0"/>
        <c:axId val="35918208"/>
        <c:axId val="35919744"/>
      </c:lineChart>
      <c:catAx>
        <c:axId val="35918208"/>
        <c:scaling>
          <c:orientation val="minMax"/>
        </c:scaling>
        <c:delete val="0"/>
        <c:axPos val="b"/>
        <c:numFmt formatCode="mmm/yy" sourceLinked="1"/>
        <c:majorTickMark val="out"/>
        <c:minorTickMark val="none"/>
        <c:tickLblPos val="nextTo"/>
        <c:crossAx val="35919744"/>
        <c:crosses val="autoZero"/>
        <c:auto val="1"/>
        <c:lblAlgn val="ctr"/>
        <c:lblOffset val="100"/>
        <c:noMultiLvlLbl val="0"/>
      </c:catAx>
      <c:valAx>
        <c:axId val="35919744"/>
        <c:scaling>
          <c:orientation val="minMax"/>
          <c:max val="2800"/>
          <c:min val="0"/>
        </c:scaling>
        <c:delete val="0"/>
        <c:axPos val="l"/>
        <c:title>
          <c:tx>
            <c:rich>
              <a:bodyPr rot="-5400000" vert="horz"/>
              <a:lstStyle/>
              <a:p>
                <a:pPr>
                  <a:defRPr sz="1400" b="0"/>
                </a:pPr>
                <a:r>
                  <a:rPr lang="tr-TR" sz="1400" b="0" dirty="0" err="1" smtClean="0"/>
                  <a:t>Millio</a:t>
                </a:r>
                <a:r>
                  <a:rPr lang="tr-TR" sz="1400" b="0" baseline="0" dirty="0" err="1" smtClean="0"/>
                  <a:t>n</a:t>
                </a:r>
                <a:r>
                  <a:rPr lang="tr-TR" sz="1400" b="0" baseline="0" dirty="0" smtClean="0"/>
                  <a:t> </a:t>
                </a:r>
                <a:r>
                  <a:rPr lang="tr-TR" sz="1400" b="0" baseline="0" dirty="0" err="1" smtClean="0"/>
                  <a:t>people</a:t>
                </a:r>
                <a:r>
                  <a:rPr lang="tr-TR" sz="1400" b="0" baseline="0" dirty="0" smtClean="0"/>
                  <a:t> </a:t>
                </a:r>
                <a:r>
                  <a:rPr lang="tr-TR" sz="1400" b="0" dirty="0" smtClean="0"/>
                  <a:t>(</a:t>
                </a:r>
                <a:r>
                  <a:rPr lang="tr-TR" sz="1400" b="0" dirty="0" err="1" smtClean="0"/>
                  <a:t>adjusted</a:t>
                </a:r>
                <a:r>
                  <a:rPr lang="tr-TR" sz="1400" b="0" dirty="0" smtClean="0"/>
                  <a:t> </a:t>
                </a:r>
                <a:r>
                  <a:rPr lang="tr-TR" sz="1400" b="0" dirty="0" err="1" smtClean="0"/>
                  <a:t>for</a:t>
                </a:r>
                <a:r>
                  <a:rPr lang="tr-TR" sz="1400" b="0" dirty="0" smtClean="0"/>
                  <a:t> </a:t>
                </a:r>
                <a:r>
                  <a:rPr lang="tr-TR" sz="1400" b="0" dirty="0" err="1" smtClean="0"/>
                  <a:t>seasonality</a:t>
                </a:r>
                <a:r>
                  <a:rPr lang="tr-TR" sz="1400" b="0" dirty="0" smtClean="0"/>
                  <a:t>)</a:t>
                </a:r>
                <a:endParaRPr lang="tr-TR" sz="1400" b="0" dirty="0"/>
              </a:p>
            </c:rich>
          </c:tx>
          <c:layout>
            <c:manualLayout>
              <c:xMode val="edge"/>
              <c:yMode val="edge"/>
              <c:x val="4.4742729306487834E-3"/>
              <c:y val="4.1568040191295078E-2"/>
            </c:manualLayout>
          </c:layout>
          <c:overlay val="0"/>
        </c:title>
        <c:numFmt formatCode="0.0" sourceLinked="0"/>
        <c:majorTickMark val="out"/>
        <c:minorTickMark val="none"/>
        <c:tickLblPos val="nextTo"/>
        <c:crossAx val="35918208"/>
        <c:crosses val="autoZero"/>
        <c:crossBetween val="between"/>
        <c:majorUnit val="500"/>
        <c:dispUnits>
          <c:builtInUnit val="thousands"/>
        </c:dispUnits>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851238751249886"/>
          <c:y val="3.339053886490282E-2"/>
          <c:w val="0.57386596758775976"/>
          <c:h val="0.76337358262246591"/>
        </c:manualLayout>
      </c:layout>
      <c:lineChart>
        <c:grouping val="standard"/>
        <c:varyColors val="0"/>
        <c:ser>
          <c:idx val="0"/>
          <c:order val="0"/>
          <c:tx>
            <c:v>Share of education</c:v>
          </c:tx>
          <c:spPr>
            <a:ln>
              <a:solidFill>
                <a:srgbClr val="C00000"/>
              </a:solidFill>
            </a:ln>
          </c:spPr>
          <c:marker>
            <c:symbol val="none"/>
          </c:marker>
          <c:cat>
            <c:numRef>
              <c:f>Sheet1!$B$8:$K$8</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Sheet1!$B$9:$K$9</c:f>
              <c:numCache>
                <c:formatCode>General</c:formatCode>
                <c:ptCount val="10"/>
                <c:pt idx="0">
                  <c:v>0.26084722486103279</c:v>
                </c:pt>
                <c:pt idx="1">
                  <c:v>0.25938088374412543</c:v>
                </c:pt>
                <c:pt idx="2">
                  <c:v>0.23004233880861621</c:v>
                </c:pt>
                <c:pt idx="3">
                  <c:v>0.22794400668299042</c:v>
                </c:pt>
                <c:pt idx="4">
                  <c:v>0.22167578863668067</c:v>
                </c:pt>
                <c:pt idx="5">
                  <c:v>0.21474430786731949</c:v>
                </c:pt>
                <c:pt idx="6">
                  <c:v>0.21814507795730448</c:v>
                </c:pt>
                <c:pt idx="7">
                  <c:v>0.22635840944179544</c:v>
                </c:pt>
                <c:pt idx="8">
                  <c:v>0.22876537980764741</c:v>
                </c:pt>
                <c:pt idx="9">
                  <c:v>0.238519579450019</c:v>
                </c:pt>
              </c:numCache>
            </c:numRef>
          </c:val>
          <c:smooth val="0"/>
        </c:ser>
        <c:ser>
          <c:idx val="1"/>
          <c:order val="1"/>
          <c:tx>
            <c:v>Share of health</c:v>
          </c:tx>
          <c:marker>
            <c:symbol val="none"/>
          </c:marker>
          <c:cat>
            <c:numRef>
              <c:f>Sheet1!$B$8:$K$8</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Sheet1!$B$10:$K$10</c:f>
              <c:numCache>
                <c:formatCode>General</c:formatCode>
                <c:ptCount val="10"/>
                <c:pt idx="0">
                  <c:v>0.26329984140369223</c:v>
                </c:pt>
                <c:pt idx="1">
                  <c:v>0.27628714851654179</c:v>
                </c:pt>
                <c:pt idx="2">
                  <c:v>0.26707724982599401</c:v>
                </c:pt>
                <c:pt idx="3">
                  <c:v>0.28005629899758488</c:v>
                </c:pt>
                <c:pt idx="4">
                  <c:v>0.27493107187783788</c:v>
                </c:pt>
                <c:pt idx="5">
                  <c:v>0.28539337195416437</c:v>
                </c:pt>
                <c:pt idx="6">
                  <c:v>0.27667688106013338</c:v>
                </c:pt>
                <c:pt idx="7">
                  <c:v>0.28709910920805731</c:v>
                </c:pt>
                <c:pt idx="8">
                  <c:v>0.29231472244465823</c:v>
                </c:pt>
                <c:pt idx="9">
                  <c:v>0.26875600065636879</c:v>
                </c:pt>
              </c:numCache>
            </c:numRef>
          </c:val>
          <c:smooth val="0"/>
        </c:ser>
        <c:dLbls>
          <c:showLegendKey val="0"/>
          <c:showVal val="0"/>
          <c:showCatName val="0"/>
          <c:showSerName val="0"/>
          <c:showPercent val="0"/>
          <c:showBubbleSize val="0"/>
        </c:dLbls>
        <c:marker val="1"/>
        <c:smooth val="0"/>
        <c:axId val="35700736"/>
        <c:axId val="35702272"/>
      </c:lineChart>
      <c:catAx>
        <c:axId val="35700736"/>
        <c:scaling>
          <c:orientation val="minMax"/>
        </c:scaling>
        <c:delete val="0"/>
        <c:axPos val="b"/>
        <c:numFmt formatCode="General" sourceLinked="1"/>
        <c:majorTickMark val="none"/>
        <c:minorTickMark val="none"/>
        <c:tickLblPos val="nextTo"/>
        <c:txPr>
          <a:bodyPr rot="-5400000" vert="horz"/>
          <a:lstStyle/>
          <a:p>
            <a:pPr>
              <a:defRPr sz="1400"/>
            </a:pPr>
            <a:endParaRPr lang="en-US"/>
          </a:p>
        </c:txPr>
        <c:crossAx val="35702272"/>
        <c:crosses val="autoZero"/>
        <c:auto val="1"/>
        <c:lblAlgn val="ctr"/>
        <c:lblOffset val="100"/>
        <c:noMultiLvlLbl val="0"/>
      </c:catAx>
      <c:valAx>
        <c:axId val="35702272"/>
        <c:scaling>
          <c:orientation val="minMax"/>
          <c:min val="0.2"/>
        </c:scaling>
        <c:delete val="0"/>
        <c:axPos val="l"/>
        <c:title>
          <c:tx>
            <c:rich>
              <a:bodyPr rot="0" vert="wordArtVert"/>
              <a:lstStyle/>
              <a:p>
                <a:pPr>
                  <a:defRPr/>
                </a:pPr>
                <a:r>
                  <a:rPr lang="tr-TR"/>
                  <a:t>%</a:t>
                </a:r>
              </a:p>
            </c:rich>
          </c:tx>
          <c:layout>
            <c:manualLayout>
              <c:xMode val="edge"/>
              <c:yMode val="edge"/>
              <c:x val="1.0477383701040918E-2"/>
              <c:y val="2.6040343905463351E-2"/>
            </c:manualLayout>
          </c:layout>
          <c:overlay val="0"/>
        </c:title>
        <c:numFmt formatCode="General" sourceLinked="1"/>
        <c:majorTickMark val="none"/>
        <c:minorTickMark val="none"/>
        <c:tickLblPos val="nextTo"/>
        <c:crossAx val="35700736"/>
        <c:crosses val="autoZero"/>
        <c:crossBetween val="between"/>
      </c:valAx>
    </c:plotArea>
    <c:legend>
      <c:legendPos val="r"/>
      <c:layout>
        <c:manualLayout>
          <c:xMode val="edge"/>
          <c:yMode val="edge"/>
          <c:x val="0.75254165928758254"/>
          <c:y val="0.22282799498035466"/>
          <c:w val="0.2282498039271765"/>
          <c:h val="0.5385331231854825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sz="1600"/>
            </a:pPr>
            <a:r>
              <a:rPr lang="tr-TR" sz="1600"/>
              <a:t>Consumer Confidence Index</a:t>
            </a:r>
          </a:p>
        </c:rich>
      </c:tx>
      <c:layout>
        <c:manualLayout>
          <c:xMode val="edge"/>
          <c:yMode val="edge"/>
          <c:x val="0.24553229995378936"/>
          <c:y val="1.9170575250092997E-2"/>
        </c:manualLayout>
      </c:layout>
      <c:overlay val="0"/>
    </c:title>
    <c:autoTitleDeleted val="0"/>
    <c:plotArea>
      <c:layout>
        <c:manualLayout>
          <c:layoutTarget val="inner"/>
          <c:xMode val="edge"/>
          <c:yMode val="edge"/>
          <c:x val="0.1307795510643745"/>
          <c:y val="0.12867108968568702"/>
          <c:w val="0.84227517393397533"/>
          <c:h val="0.67658605565565177"/>
        </c:manualLayout>
      </c:layout>
      <c:lineChart>
        <c:grouping val="standard"/>
        <c:varyColors val="0"/>
        <c:ser>
          <c:idx val="0"/>
          <c:order val="0"/>
          <c:marker>
            <c:symbol val="none"/>
          </c:marker>
          <c:cat>
            <c:strRef>
              <c:f>'Tüketici Güven Endeksi'!$A$8:$A$16</c:f>
              <c:strCache>
                <c:ptCount val="9"/>
                <c:pt idx="0">
                  <c:v>Sep.08</c:v>
                </c:pt>
                <c:pt idx="1">
                  <c:v>Oct.08</c:v>
                </c:pt>
                <c:pt idx="2">
                  <c:v>Nov.08</c:v>
                </c:pt>
                <c:pt idx="3">
                  <c:v>Dec.08</c:v>
                </c:pt>
                <c:pt idx="4">
                  <c:v>Jan.09</c:v>
                </c:pt>
                <c:pt idx="5">
                  <c:v>Feb.09</c:v>
                </c:pt>
                <c:pt idx="6">
                  <c:v>Mar.09</c:v>
                </c:pt>
                <c:pt idx="7">
                  <c:v>Apr.09</c:v>
                </c:pt>
                <c:pt idx="8">
                  <c:v>May.09</c:v>
                </c:pt>
              </c:strCache>
            </c:strRef>
          </c:cat>
          <c:val>
            <c:numRef>
              <c:f>'Tüketici Güven Endeksi'!$B$8:$B$16</c:f>
              <c:numCache>
                <c:formatCode>#,##0</c:formatCode>
                <c:ptCount val="9"/>
                <c:pt idx="0">
                  <c:v>8070000</c:v>
                </c:pt>
                <c:pt idx="1">
                  <c:v>7420000</c:v>
                </c:pt>
                <c:pt idx="2">
                  <c:v>6890000</c:v>
                </c:pt>
                <c:pt idx="3">
                  <c:v>6990000</c:v>
                </c:pt>
                <c:pt idx="4">
                  <c:v>7160000</c:v>
                </c:pt>
                <c:pt idx="5">
                  <c:v>7400000</c:v>
                </c:pt>
                <c:pt idx="6">
                  <c:v>7480000</c:v>
                </c:pt>
                <c:pt idx="7">
                  <c:v>8080000</c:v>
                </c:pt>
                <c:pt idx="8">
                  <c:v>8330000</c:v>
                </c:pt>
              </c:numCache>
            </c:numRef>
          </c:val>
          <c:smooth val="0"/>
        </c:ser>
        <c:dLbls>
          <c:showLegendKey val="0"/>
          <c:showVal val="0"/>
          <c:showCatName val="0"/>
          <c:showSerName val="0"/>
          <c:showPercent val="0"/>
          <c:showBubbleSize val="0"/>
        </c:dLbls>
        <c:marker val="1"/>
        <c:smooth val="0"/>
        <c:axId val="35812480"/>
        <c:axId val="35814016"/>
      </c:lineChart>
      <c:catAx>
        <c:axId val="35812480"/>
        <c:scaling>
          <c:orientation val="minMax"/>
        </c:scaling>
        <c:delete val="0"/>
        <c:axPos val="b"/>
        <c:numFmt formatCode="mmm/yy" sourceLinked="1"/>
        <c:majorTickMark val="none"/>
        <c:minorTickMark val="none"/>
        <c:tickLblPos val="nextTo"/>
        <c:txPr>
          <a:bodyPr/>
          <a:lstStyle/>
          <a:p>
            <a:pPr>
              <a:defRPr sz="1200"/>
            </a:pPr>
            <a:endParaRPr lang="en-US"/>
          </a:p>
        </c:txPr>
        <c:crossAx val="35814016"/>
        <c:crosses val="autoZero"/>
        <c:auto val="1"/>
        <c:lblAlgn val="ctr"/>
        <c:lblOffset val="100"/>
        <c:noMultiLvlLbl val="0"/>
      </c:catAx>
      <c:valAx>
        <c:axId val="35814016"/>
        <c:scaling>
          <c:orientation val="minMax"/>
          <c:min val="6000000"/>
        </c:scaling>
        <c:delete val="0"/>
        <c:axPos val="l"/>
        <c:numFmt formatCode="#,##0" sourceLinked="0"/>
        <c:majorTickMark val="none"/>
        <c:minorTickMark val="none"/>
        <c:tickLblPos val="nextTo"/>
        <c:txPr>
          <a:bodyPr/>
          <a:lstStyle/>
          <a:p>
            <a:pPr>
              <a:defRPr sz="1400"/>
            </a:pPr>
            <a:endParaRPr lang="en-US"/>
          </a:p>
        </c:txPr>
        <c:crossAx val="35812480"/>
        <c:crosses val="autoZero"/>
        <c:crossBetween val="between"/>
        <c:majorUnit val="1000000"/>
        <c:dispUnits>
          <c:builtInUnit val="hundredThousands"/>
          <c:dispUnitsLbl>
            <c:layout>
              <c:manualLayout>
                <c:xMode val="edge"/>
                <c:yMode val="edge"/>
                <c:x val="2.7460716925172598E-3"/>
                <c:y val="0.22754476555745026"/>
              </c:manualLayout>
            </c:layout>
            <c:tx>
              <c:rich>
                <a:bodyPr/>
                <a:lstStyle/>
                <a:p>
                  <a:pPr>
                    <a:defRPr sz="1400"/>
                  </a:pPr>
                  <a:r>
                    <a:rPr lang="tr-TR" sz="1400" dirty="0" err="1" smtClean="0"/>
                    <a:t>Index</a:t>
                  </a:r>
                  <a:r>
                    <a:rPr lang="tr-TR" sz="1400" dirty="0" smtClean="0"/>
                    <a:t> </a:t>
                  </a:r>
                  <a:r>
                    <a:rPr lang="tr-TR" sz="1400" dirty="0" err="1" smtClean="0"/>
                    <a:t>value</a:t>
                  </a:r>
                  <a:endParaRPr lang="en-US" sz="1400" dirty="0"/>
                </a:p>
              </c:rich>
            </c:tx>
          </c:dispUnitsLbl>
        </c:dispUnits>
      </c:valAx>
    </c:plotArea>
    <c:plotVisOnly val="1"/>
    <c:dispBlanksAs val="gap"/>
    <c:showDLblsOverMax val="0"/>
  </c:chart>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2 Düz Bağlayıcı"/>
        <cdr:cNvSpPr/>
      </cdr:nvSpPr>
      <cdr:spPr>
        <a:xfrm xmlns:a="http://schemas.openxmlformats.org/drawingml/2006/main" flipV="1">
          <a:off x="-755576" y="-3573016"/>
          <a:ext cx="0" cy="0"/>
        </a:xfrm>
        <a:prstGeom xmlns:a="http://schemas.openxmlformats.org/drawingml/2006/main" prst="line">
          <a:avLst/>
        </a:prstGeom>
        <a:ln xmlns:a="http://schemas.openxmlformats.org/drawingml/2006/main">
          <a:solidFill>
            <a:schemeClr val="tx2"/>
          </a:solidFill>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r-T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3358F-3EC6-4679-BEC1-F5E13A252CDA}" type="datetimeFigureOut">
              <a:rPr lang="tr-TR" smtClean="0"/>
              <a:pPr/>
              <a:t>22.11.2012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A76C2-BF47-42BA-B5FA-D0F8CF80245C}" type="slidenum">
              <a:rPr lang="tr-TR" smtClean="0"/>
              <a:pPr/>
              <a:t>‹#›</a:t>
            </a:fld>
            <a:endParaRPr lang="tr-TR"/>
          </a:p>
        </p:txBody>
      </p:sp>
    </p:spTree>
    <p:extLst>
      <p:ext uri="{BB962C8B-B14F-4D97-AF65-F5344CB8AC3E}">
        <p14:creationId xmlns:p14="http://schemas.microsoft.com/office/powerpoint/2010/main" val="194733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CA4ED02-6FC8-4C34-85D0-91085E1EE3CE}"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noProof="0" dirty="0" smtClean="0"/>
          </a:p>
        </p:txBody>
      </p:sp>
      <p:sp>
        <p:nvSpPr>
          <p:cNvPr id="35845" name="4 Üstbilgi Yer Tutucusu"/>
          <p:cNvSpPr>
            <a:spLocks noGrp="1"/>
          </p:cNvSpPr>
          <p:nvPr>
            <p:ph type="hdr" sz="quarter"/>
          </p:nvPr>
        </p:nvSpPr>
        <p:spPr>
          <a:noFill/>
        </p:spPr>
        <p:txBody>
          <a:bodyPr/>
          <a:lstStyle/>
          <a:p>
            <a:r>
              <a:rPr lang="en-US" smtClean="0"/>
              <a:t>Relations with Neighbours-South Caucasus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E8A76C2-BF47-42BA-B5FA-D0F8CF80245C}" type="slidenum">
              <a:rPr lang="tr-TR" smtClean="0"/>
              <a:pPr/>
              <a:t>26</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29</a:t>
            </a:fld>
            <a:endParaRPr lang="tr-TR"/>
          </a:p>
        </p:txBody>
      </p:sp>
    </p:spTree>
    <p:extLst>
      <p:ext uri="{BB962C8B-B14F-4D97-AF65-F5344CB8AC3E}">
        <p14:creationId xmlns:p14="http://schemas.microsoft.com/office/powerpoint/2010/main" val="155703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41</a:t>
            </a:fld>
            <a:endParaRPr lang="tr-TR"/>
          </a:p>
        </p:txBody>
      </p:sp>
    </p:spTree>
    <p:extLst>
      <p:ext uri="{BB962C8B-B14F-4D97-AF65-F5344CB8AC3E}">
        <p14:creationId xmlns:p14="http://schemas.microsoft.com/office/powerpoint/2010/main" val="119830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6</a:t>
            </a:fld>
            <a:endParaRPr lang="tr-TR"/>
          </a:p>
        </p:txBody>
      </p:sp>
    </p:spTree>
    <p:extLst>
      <p:ext uri="{BB962C8B-B14F-4D97-AF65-F5344CB8AC3E}">
        <p14:creationId xmlns:p14="http://schemas.microsoft.com/office/powerpoint/2010/main" val="249225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7</a:t>
            </a:fld>
            <a:endParaRPr lang="tr-TR"/>
          </a:p>
        </p:txBody>
      </p:sp>
    </p:spTree>
    <p:extLst>
      <p:ext uri="{BB962C8B-B14F-4D97-AF65-F5344CB8AC3E}">
        <p14:creationId xmlns:p14="http://schemas.microsoft.com/office/powerpoint/2010/main" val="244313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9</a:t>
            </a:fld>
            <a:endParaRPr lang="tr-TR"/>
          </a:p>
        </p:txBody>
      </p:sp>
    </p:spTree>
    <p:extLst>
      <p:ext uri="{BB962C8B-B14F-4D97-AF65-F5344CB8AC3E}">
        <p14:creationId xmlns:p14="http://schemas.microsoft.com/office/powerpoint/2010/main" val="84695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itchFamily="34" charset="0"/>
              <a:buChar char="•"/>
            </a:pPr>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11</a:t>
            </a:fld>
            <a:endParaRPr lang="tr-TR"/>
          </a:p>
        </p:txBody>
      </p:sp>
    </p:spTree>
    <p:extLst>
      <p:ext uri="{BB962C8B-B14F-4D97-AF65-F5344CB8AC3E}">
        <p14:creationId xmlns:p14="http://schemas.microsoft.com/office/powerpoint/2010/main" val="335250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12</a:t>
            </a:fld>
            <a:endParaRPr lang="tr-TR"/>
          </a:p>
        </p:txBody>
      </p:sp>
    </p:spTree>
    <p:extLst>
      <p:ext uri="{BB962C8B-B14F-4D97-AF65-F5344CB8AC3E}">
        <p14:creationId xmlns:p14="http://schemas.microsoft.com/office/powerpoint/2010/main" val="162920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16</a:t>
            </a:fld>
            <a:endParaRPr lang="tr-TR"/>
          </a:p>
        </p:txBody>
      </p:sp>
    </p:spTree>
    <p:extLst>
      <p:ext uri="{BB962C8B-B14F-4D97-AF65-F5344CB8AC3E}">
        <p14:creationId xmlns:p14="http://schemas.microsoft.com/office/powerpoint/2010/main" val="182434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17</a:t>
            </a:fld>
            <a:endParaRPr lang="tr-TR"/>
          </a:p>
        </p:txBody>
      </p:sp>
    </p:spTree>
    <p:extLst>
      <p:ext uri="{BB962C8B-B14F-4D97-AF65-F5344CB8AC3E}">
        <p14:creationId xmlns:p14="http://schemas.microsoft.com/office/powerpoint/2010/main" val="9196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8A76C2-BF47-42BA-B5FA-D0F8CF80245C}" type="slidenum">
              <a:rPr lang="tr-TR" smtClean="0"/>
              <a:pPr/>
              <a:t>19</a:t>
            </a:fld>
            <a:endParaRPr lang="tr-TR"/>
          </a:p>
        </p:txBody>
      </p:sp>
    </p:spTree>
    <p:extLst>
      <p:ext uri="{BB962C8B-B14F-4D97-AF65-F5344CB8AC3E}">
        <p14:creationId xmlns:p14="http://schemas.microsoft.com/office/powerpoint/2010/main" val="404427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4F91F268-5DE9-4A54-B428-C271862B0971}" type="slidenum">
              <a:rPr lang="en-US" sz="1400"/>
              <a:pPr>
                <a:defRPr/>
              </a:pPr>
              <a:t>‹#›</a:t>
            </a:fld>
            <a:endParaRPr lang="en-US"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69303B07-E549-4BF3-B0C1-B3BFE502DEE9}" type="slidenum">
              <a:rPr lang="en-US" sz="1400"/>
              <a:pPr>
                <a:defRPr/>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5600" y="762000"/>
            <a:ext cx="2133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04800" y="762000"/>
            <a:ext cx="62484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FF169E77-B73A-4E18-906A-6BAA7412478B}" type="slidenum">
              <a:rPr lang="en-US" sz="1400"/>
              <a:pPr>
                <a:defRPr/>
              </a:pPr>
              <a:t>‹#›</a:t>
            </a:fld>
            <a:endParaRPr lang="en-U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534400" cy="8382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304800" y="1752600"/>
            <a:ext cx="8534400" cy="4800600"/>
          </a:xfrm>
        </p:spPr>
        <p:txBody>
          <a:bodyPr/>
          <a:lstStyle/>
          <a:p>
            <a:pPr lvl="0"/>
            <a:endParaRPr lang="tr-TR"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D27B3EC3-AA00-4180-87BE-9D6631BCFF93}" type="slidenum">
              <a:rPr lang="en-US" sz="1400"/>
              <a:pPr>
                <a:defRPr/>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BC42A3BE-3406-4D56-91F1-51881D746122}" type="slidenum">
              <a:rPr lang="en-US" sz="1400"/>
              <a:pPr>
                <a:defRPr/>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048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81B65919-76D2-483C-A807-88D1FCD1765F}" type="slidenum">
              <a:rPr lang="en-US" sz="1400"/>
              <a:pPr>
                <a:defRPr/>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B4B68AFC-A7A1-4FAB-9212-6476A49B2F7A}" type="slidenum">
              <a:rPr lang="en-US" sz="1400"/>
              <a:pPr>
                <a:defRPr/>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0D41EB4D-B1FC-4FCF-8547-6A8CD6237A55}" type="slidenum">
              <a:rPr lang="en-US" sz="1400"/>
              <a:pPr>
                <a:defRPr/>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58F79AF8-552F-4B86-A97D-35808CC7C7A9}" type="slidenum">
              <a:rPr lang="en-US" sz="1400"/>
              <a:pPr>
                <a:defRPr/>
              </a:pP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51059D88-52DF-4382-BAFA-05CA18E0F74C}" type="slidenum">
              <a:rPr lang="en-US" sz="1400"/>
              <a:pPr>
                <a:defRPr/>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Overview of the Turkish economy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 </a:t>
            </a:r>
            <a:r>
              <a:rPr lang="tr-TR"/>
              <a:t>       </a:t>
            </a:r>
            <a:fld id="{637F5267-F263-4458-BD8B-128407228FA0}" type="slidenum">
              <a:rPr lang="en-US" sz="1400"/>
              <a:pPr>
                <a:defRPr/>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533400"/>
          </a:xfrm>
          <a:prstGeom prst="rect">
            <a:avLst/>
          </a:prstGeom>
          <a:solidFill>
            <a:srgbClr val="1F318D"/>
          </a:solidFill>
          <a:ln w="38100">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pic>
        <p:nvPicPr>
          <p:cNvPr id="5123" name="Picture 9" descr="bar"/>
          <p:cNvPicPr>
            <a:picLocks noChangeAspect="1" noChangeArrowheads="1"/>
          </p:cNvPicPr>
          <p:nvPr userDrawn="1"/>
        </p:nvPicPr>
        <p:blipFill>
          <a:blip r:embed="rId14" cstate="print"/>
          <a:srcRect l="-209" t="59564"/>
          <a:stretch>
            <a:fillRect/>
          </a:stretch>
        </p:blipFill>
        <p:spPr bwMode="auto">
          <a:xfrm>
            <a:off x="-19050" y="538163"/>
            <a:ext cx="9163050" cy="147637"/>
          </a:xfrm>
          <a:prstGeom prst="rect">
            <a:avLst/>
          </a:prstGeom>
          <a:noFill/>
          <a:ln w="9525">
            <a:noFill/>
            <a:miter lim="800000"/>
            <a:headEnd/>
            <a:tailEnd/>
          </a:ln>
        </p:spPr>
      </p:pic>
      <p:sp>
        <p:nvSpPr>
          <p:cNvPr id="5124" name="Rectangle 2"/>
          <p:cNvSpPr>
            <a:spLocks noGrp="1" noChangeArrowheads="1"/>
          </p:cNvSpPr>
          <p:nvPr>
            <p:ph type="title"/>
          </p:nvPr>
        </p:nvSpPr>
        <p:spPr bwMode="auto">
          <a:xfrm>
            <a:off x="304800" y="7620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Rectangle 3"/>
          <p:cNvSpPr>
            <a:spLocks noGrp="1" noChangeArrowheads="1"/>
          </p:cNvSpPr>
          <p:nvPr>
            <p:ph type="body" idx="1"/>
          </p:nvPr>
        </p:nvSpPr>
        <p:spPr bwMode="auto">
          <a:xfrm>
            <a:off x="304800" y="1752600"/>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5"/>
          <p:cNvSpPr>
            <a:spLocks noGrp="1" noChangeArrowheads="1"/>
          </p:cNvSpPr>
          <p:nvPr>
            <p:ph type="ftr" sz="quarter" idx="3"/>
          </p:nvPr>
        </p:nvSpPr>
        <p:spPr bwMode="auto">
          <a:xfrm>
            <a:off x="2286000" y="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1">
                <a:solidFill>
                  <a:srgbClr val="CBDDEB"/>
                </a:solidFill>
                <a:latin typeface="+mn-lt"/>
              </a:defRPr>
            </a:lvl1pPr>
          </a:lstStyle>
          <a:p>
            <a:pPr fontAlgn="base">
              <a:spcBef>
                <a:spcPct val="0"/>
              </a:spcBef>
              <a:spcAft>
                <a:spcPct val="0"/>
              </a:spcAft>
              <a:defRPr/>
            </a:pPr>
            <a:r>
              <a:rPr lang="en-US" smtClean="0"/>
              <a:t>Overview of the Turkish economy</a:t>
            </a:r>
            <a:endParaRPr lang="en-US"/>
          </a:p>
        </p:txBody>
      </p:sp>
      <p:sp>
        <p:nvSpPr>
          <p:cNvPr id="1030" name="Rectangle 6"/>
          <p:cNvSpPr>
            <a:spLocks noGrp="1" noChangeArrowheads="1"/>
          </p:cNvSpPr>
          <p:nvPr>
            <p:ph type="sldNum" sz="quarter" idx="4"/>
          </p:nvPr>
        </p:nvSpPr>
        <p:spPr bwMode="auto">
          <a:xfrm>
            <a:off x="8305800" y="0"/>
            <a:ext cx="838200" cy="536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solidFill>
                  <a:srgbClr val="CBDDEB"/>
                </a:solidFill>
                <a:latin typeface="+mn-lt"/>
              </a:defRPr>
            </a:lvl1pPr>
          </a:lstStyle>
          <a:p>
            <a:pPr fontAlgn="base">
              <a:spcBef>
                <a:spcPct val="0"/>
              </a:spcBef>
              <a:spcAft>
                <a:spcPct val="0"/>
              </a:spcAft>
              <a:defRPr/>
            </a:pPr>
            <a:r>
              <a:rPr lang="en-US"/>
              <a:t> </a:t>
            </a:r>
            <a:r>
              <a:rPr lang="tr-TR"/>
              <a:t>       </a:t>
            </a:r>
            <a:fld id="{255B112F-6F0D-41D2-8242-8664B17CDB3A}" type="slidenum">
              <a:rPr lang="en-US" sz="1400"/>
              <a:pPr fontAlgn="base">
                <a:spcBef>
                  <a:spcPct val="0"/>
                </a:spcBef>
                <a:spcAft>
                  <a:spcPct val="0"/>
                </a:spcAft>
                <a:defRPr/>
              </a:pPr>
              <a:t>‹#›</a:t>
            </a:fld>
            <a:endParaRPr lang="en-US" sz="1400"/>
          </a:p>
        </p:txBody>
      </p:sp>
      <p:pic>
        <p:nvPicPr>
          <p:cNvPr id="5128" name="Picture 18" descr="Untitled-1"/>
          <p:cNvPicPr>
            <a:picLocks noChangeAspect="1" noChangeArrowheads="1"/>
          </p:cNvPicPr>
          <p:nvPr userDrawn="1"/>
        </p:nvPicPr>
        <p:blipFill>
          <a:blip r:embed="rId15" cstate="print"/>
          <a:srcRect/>
          <a:stretch>
            <a:fillRect/>
          </a:stretch>
        </p:blipFill>
        <p:spPr bwMode="auto">
          <a:xfrm>
            <a:off x="228600" y="66675"/>
            <a:ext cx="12192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2057400"/>
          </a:xfrm>
          <a:prstGeom prst="rect">
            <a:avLst/>
          </a:prstGeom>
          <a:solidFill>
            <a:srgbClr val="131E55"/>
          </a:solidFill>
          <a:ln w="9525">
            <a:noFill/>
            <a:miter lim="800000"/>
            <a:headEnd/>
            <a:tailEnd/>
          </a:ln>
        </p:spPr>
        <p:txBody>
          <a:bodyPr wrap="none" anchor="ctr"/>
          <a:lstStyle/>
          <a:p>
            <a:endParaRPr lang="tr-TR"/>
          </a:p>
        </p:txBody>
      </p:sp>
      <p:sp>
        <p:nvSpPr>
          <p:cNvPr id="3075" name="Text Box 3"/>
          <p:cNvSpPr txBox="1">
            <a:spLocks noChangeArrowheads="1"/>
          </p:cNvSpPr>
          <p:nvPr/>
        </p:nvSpPr>
        <p:spPr bwMode="auto">
          <a:xfrm>
            <a:off x="2743200" y="-152400"/>
            <a:ext cx="3505200" cy="1616075"/>
          </a:xfrm>
          <a:prstGeom prst="rect">
            <a:avLst/>
          </a:prstGeom>
          <a:noFill/>
          <a:ln w="9525" algn="ctr">
            <a:noFill/>
            <a:miter lim="800000"/>
            <a:headEnd/>
            <a:tailEnd/>
          </a:ln>
        </p:spPr>
        <p:txBody>
          <a:bodyPr>
            <a:spAutoFit/>
          </a:bodyPr>
          <a:lstStyle/>
          <a:p>
            <a:pPr algn="ctr"/>
            <a:r>
              <a:rPr lang="tr-TR" sz="10000">
                <a:solidFill>
                  <a:schemeClr val="bg1"/>
                </a:solidFill>
              </a:rPr>
              <a:t>tepav</a:t>
            </a:r>
          </a:p>
        </p:txBody>
      </p:sp>
      <p:sp>
        <p:nvSpPr>
          <p:cNvPr id="3076" name="Text Box 4"/>
          <p:cNvSpPr txBox="1">
            <a:spLocks noChangeArrowheads="1"/>
          </p:cNvSpPr>
          <p:nvPr/>
        </p:nvSpPr>
        <p:spPr bwMode="auto">
          <a:xfrm>
            <a:off x="1752600" y="1524000"/>
            <a:ext cx="5486400" cy="381000"/>
          </a:xfrm>
          <a:prstGeom prst="rect">
            <a:avLst/>
          </a:prstGeom>
          <a:noFill/>
          <a:ln w="9525" algn="ctr">
            <a:noFill/>
            <a:miter lim="800000"/>
            <a:headEnd/>
            <a:tailEnd/>
          </a:ln>
        </p:spPr>
        <p:txBody>
          <a:bodyPr>
            <a:spAutoFit/>
          </a:bodyPr>
          <a:lstStyle/>
          <a:p>
            <a:pPr algn="ctr">
              <a:spcBef>
                <a:spcPct val="50000"/>
              </a:spcBef>
            </a:pPr>
            <a:r>
              <a:rPr lang="tr-TR" sz="1900" b="0" dirty="0" smtClean="0">
                <a:solidFill>
                  <a:schemeClr val="bg1"/>
                </a:solidFill>
              </a:rPr>
              <a:t>Türkiye Ekonomi Politikaları Araştırma Vakfı</a:t>
            </a:r>
            <a:endParaRPr lang="tr-TR" sz="1900" b="0" dirty="0">
              <a:solidFill>
                <a:schemeClr val="bg1"/>
              </a:solidFill>
            </a:endParaRPr>
          </a:p>
        </p:txBody>
      </p:sp>
      <p:sp>
        <p:nvSpPr>
          <p:cNvPr id="3077" name="Rectangle 6"/>
          <p:cNvSpPr>
            <a:spLocks noGrp="1" noChangeArrowheads="1"/>
          </p:cNvSpPr>
          <p:nvPr>
            <p:ph type="subTitle" idx="1"/>
          </p:nvPr>
        </p:nvSpPr>
        <p:spPr>
          <a:xfrm>
            <a:off x="3923928" y="5257800"/>
            <a:ext cx="4648200" cy="1295400"/>
          </a:xfrm>
        </p:spPr>
        <p:txBody>
          <a:bodyPr/>
          <a:lstStyle/>
          <a:p>
            <a:pPr algn="r" eaLnBrk="1" hangingPunct="1">
              <a:lnSpc>
                <a:spcPct val="150000"/>
              </a:lnSpc>
            </a:pPr>
            <a:r>
              <a:rPr lang="tr-TR" sz="2400" noProof="0" dirty="0" smtClean="0"/>
              <a:t>Sibel Güven</a:t>
            </a:r>
            <a:endParaRPr lang="en-US" sz="2400" noProof="0" dirty="0" smtClean="0"/>
          </a:p>
          <a:p>
            <a:pPr algn="r" eaLnBrk="1" hangingPunct="1">
              <a:lnSpc>
                <a:spcPct val="150000"/>
              </a:lnSpc>
            </a:pPr>
            <a:r>
              <a:rPr lang="tr-TR" sz="2400" dirty="0" err="1" smtClean="0"/>
              <a:t>Sofia</a:t>
            </a:r>
            <a:r>
              <a:rPr lang="tr-TR" sz="2400" noProof="0" dirty="0" smtClean="0"/>
              <a:t>, 16</a:t>
            </a:r>
            <a:r>
              <a:rPr lang="tr-TR" sz="2400" baseline="30000" noProof="0" dirty="0" smtClean="0"/>
              <a:t>th</a:t>
            </a:r>
            <a:r>
              <a:rPr lang="tr-TR" sz="2400" noProof="0" dirty="0" smtClean="0"/>
              <a:t> </a:t>
            </a:r>
            <a:r>
              <a:rPr lang="tr-TR" sz="2400" noProof="0" dirty="0" err="1" smtClean="0"/>
              <a:t>November</a:t>
            </a:r>
            <a:r>
              <a:rPr lang="tr-TR" sz="2400" noProof="0" dirty="0" smtClean="0"/>
              <a:t> 2012</a:t>
            </a:r>
            <a:endParaRPr lang="en-US" sz="2400" noProof="0" dirty="0" smtClean="0"/>
          </a:p>
          <a:p>
            <a:pPr algn="r" eaLnBrk="1" hangingPunct="1">
              <a:lnSpc>
                <a:spcPct val="80000"/>
              </a:lnSpc>
            </a:pPr>
            <a:endParaRPr lang="en-US" sz="2500" noProof="0" dirty="0" smtClean="0"/>
          </a:p>
        </p:txBody>
      </p:sp>
      <p:sp>
        <p:nvSpPr>
          <p:cNvPr id="3078" name="Line 7"/>
          <p:cNvSpPr>
            <a:spLocks noChangeShapeType="1"/>
          </p:cNvSpPr>
          <p:nvPr/>
        </p:nvSpPr>
        <p:spPr bwMode="auto">
          <a:xfrm flipV="1">
            <a:off x="4932040" y="5943600"/>
            <a:ext cx="3553544" cy="5680"/>
          </a:xfrm>
          <a:prstGeom prst="line">
            <a:avLst/>
          </a:prstGeom>
          <a:noFill/>
          <a:ln w="25400">
            <a:solidFill>
              <a:srgbClr val="E60000"/>
            </a:solidFill>
            <a:round/>
            <a:headEnd/>
            <a:tailEnd/>
          </a:ln>
        </p:spPr>
        <p:txBody>
          <a:bodyPr/>
          <a:lstStyle/>
          <a:p>
            <a:endParaRPr lang="tr-TR"/>
          </a:p>
        </p:txBody>
      </p:sp>
      <p:sp>
        <p:nvSpPr>
          <p:cNvPr id="3079" name="Rectangle 8"/>
          <p:cNvSpPr>
            <a:spLocks noGrp="1" noChangeArrowheads="1"/>
          </p:cNvSpPr>
          <p:nvPr>
            <p:ph type="ctrTitle"/>
          </p:nvPr>
        </p:nvSpPr>
        <p:spPr>
          <a:xfrm>
            <a:off x="683568" y="2692660"/>
            <a:ext cx="7939608" cy="1877437"/>
          </a:xfrm>
        </p:spPr>
        <p:txBody>
          <a:bodyPr wrap="square">
            <a:spAutoFit/>
          </a:bodyPr>
          <a:lstStyle/>
          <a:p>
            <a:pPr algn="ctr"/>
            <a:r>
              <a:rPr lang="en-US" sz="3200" dirty="0" smtClean="0"/>
              <a:t>The </a:t>
            </a:r>
            <a:r>
              <a:rPr lang="en-US" sz="3200" dirty="0" err="1" smtClean="0"/>
              <a:t>Econom</a:t>
            </a:r>
            <a:r>
              <a:rPr lang="tr-TR" sz="3200" dirty="0" smtClean="0"/>
              <a:t>i</a:t>
            </a:r>
            <a:r>
              <a:rPr lang="en-US" sz="3200" dirty="0" smtClean="0"/>
              <a:t>c Cr</a:t>
            </a:r>
            <a:r>
              <a:rPr lang="tr-TR" sz="3200" dirty="0" smtClean="0"/>
              <a:t>isi</a:t>
            </a:r>
            <a:r>
              <a:rPr lang="en-US" sz="3200" dirty="0" smtClean="0"/>
              <a:t>s Impact </a:t>
            </a:r>
            <a:r>
              <a:rPr lang="tr-TR" sz="3200" dirty="0" smtClean="0"/>
              <a:t>o</a:t>
            </a:r>
            <a:r>
              <a:rPr lang="en-US" sz="3200" dirty="0" smtClean="0"/>
              <a:t>n </a:t>
            </a:r>
            <a:r>
              <a:rPr lang="en-US" sz="3200" dirty="0" err="1" smtClean="0"/>
              <a:t>Industr</a:t>
            </a:r>
            <a:r>
              <a:rPr lang="tr-TR" sz="3200" dirty="0" smtClean="0"/>
              <a:t>i</a:t>
            </a:r>
            <a:r>
              <a:rPr lang="en-US" sz="3200" dirty="0" smtClean="0"/>
              <a:t>al </a:t>
            </a:r>
            <a:r>
              <a:rPr lang="en-US" sz="3200" dirty="0" err="1" smtClean="0"/>
              <a:t>Relat</a:t>
            </a:r>
            <a:r>
              <a:rPr lang="tr-TR" sz="3200" dirty="0" smtClean="0"/>
              <a:t>i</a:t>
            </a:r>
            <a:r>
              <a:rPr lang="en-US" sz="3200" dirty="0" err="1" smtClean="0"/>
              <a:t>ons</a:t>
            </a:r>
            <a:r>
              <a:rPr lang="en-US" sz="3200" dirty="0" smtClean="0"/>
              <a:t> Nat</a:t>
            </a:r>
            <a:r>
              <a:rPr lang="tr-TR" sz="3200" dirty="0" smtClean="0"/>
              <a:t>i</a:t>
            </a:r>
            <a:r>
              <a:rPr lang="en-US" sz="3200" dirty="0" err="1" smtClean="0"/>
              <a:t>onal</a:t>
            </a:r>
            <a:r>
              <a:rPr lang="en-US" sz="3200" dirty="0" smtClean="0"/>
              <a:t> System </a:t>
            </a:r>
            <a:r>
              <a:rPr lang="tr-TR" sz="3200" dirty="0" smtClean="0"/>
              <a:t>i</a:t>
            </a:r>
            <a:r>
              <a:rPr lang="en-US" sz="3200" dirty="0" smtClean="0"/>
              <a:t>n Turkey</a:t>
            </a:r>
            <a:r>
              <a:rPr lang="tr-TR" sz="3200" dirty="0" smtClean="0"/>
              <a:t/>
            </a:r>
            <a:br>
              <a:rPr lang="tr-TR" sz="3200" dirty="0" smtClean="0"/>
            </a:br>
            <a:r>
              <a:rPr lang="en-US" sz="2000" dirty="0" smtClean="0"/>
              <a:t/>
            </a:r>
            <a:br>
              <a:rPr lang="en-US" sz="2000" dirty="0" smtClean="0"/>
            </a:br>
            <a:r>
              <a:rPr lang="en-US" sz="3200" dirty="0" smtClean="0"/>
              <a:t> </a:t>
            </a:r>
            <a:r>
              <a:rPr lang="en-US" sz="3200" dirty="0" err="1" smtClean="0"/>
              <a:t>Pol</a:t>
            </a:r>
            <a:r>
              <a:rPr lang="tr-TR" sz="3200" dirty="0" smtClean="0"/>
              <a:t>i</a:t>
            </a:r>
            <a:r>
              <a:rPr lang="en-US" sz="3200" dirty="0" smtClean="0"/>
              <a:t>cy Responses As Key Recovery Tools</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836712"/>
            <a:ext cx="8534400" cy="838200"/>
          </a:xfrm>
        </p:spPr>
        <p:txBody>
          <a:bodyPr/>
          <a:lstStyle/>
          <a:p>
            <a:pPr algn="ctr"/>
            <a:r>
              <a:rPr lang="en-US" sz="3600" smtClean="0"/>
              <a:t>Other associations that represent the private sector</a:t>
            </a:r>
            <a:endParaRPr lang="en-US" sz="3600"/>
          </a:p>
        </p:txBody>
      </p:sp>
      <p:sp>
        <p:nvSpPr>
          <p:cNvPr id="5" name="4 Dikdörtgen"/>
          <p:cNvSpPr/>
          <p:nvPr/>
        </p:nvSpPr>
        <p:spPr>
          <a:xfrm>
            <a:off x="4644008" y="2132856"/>
            <a:ext cx="31683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Turkish Industry and Businessmen’s Association</a:t>
            </a:r>
          </a:p>
          <a:p>
            <a:pPr algn="ctr"/>
            <a:r>
              <a:rPr lang="en-US" sz="2400" smtClean="0">
                <a:solidFill>
                  <a:schemeClr val="tx1"/>
                </a:solidFill>
              </a:rPr>
              <a:t>(TÜSİAD)</a:t>
            </a:r>
          </a:p>
        </p:txBody>
      </p:sp>
      <p:sp>
        <p:nvSpPr>
          <p:cNvPr id="6" name="5 Dikdörtgen"/>
          <p:cNvSpPr/>
          <p:nvPr/>
        </p:nvSpPr>
        <p:spPr>
          <a:xfrm>
            <a:off x="4716016" y="4293096"/>
            <a:ext cx="31683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Independent Industry &amp; Businessmen’s Association</a:t>
            </a:r>
          </a:p>
          <a:p>
            <a:pPr algn="ctr"/>
            <a:r>
              <a:rPr lang="en-US" sz="2400" smtClean="0">
                <a:solidFill>
                  <a:schemeClr val="tx1"/>
                </a:solidFill>
              </a:rPr>
              <a:t>(MÜSİAD)</a:t>
            </a:r>
          </a:p>
        </p:txBody>
      </p:sp>
      <p:sp>
        <p:nvSpPr>
          <p:cNvPr id="7" name="6 Dikdörtgen"/>
          <p:cNvSpPr/>
          <p:nvPr/>
        </p:nvSpPr>
        <p:spPr>
          <a:xfrm>
            <a:off x="1115616" y="4293096"/>
            <a:ext cx="31683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Turkish Exporters Assembly </a:t>
            </a:r>
          </a:p>
          <a:p>
            <a:pPr algn="ctr"/>
            <a:r>
              <a:rPr lang="en-US" sz="2400" smtClean="0">
                <a:solidFill>
                  <a:schemeClr val="tx1"/>
                </a:solidFill>
              </a:rPr>
              <a:t>(TİM)</a:t>
            </a:r>
          </a:p>
        </p:txBody>
      </p:sp>
      <p:sp>
        <p:nvSpPr>
          <p:cNvPr id="8" name="7 Dikdörtgen"/>
          <p:cNvSpPr/>
          <p:nvPr/>
        </p:nvSpPr>
        <p:spPr>
          <a:xfrm>
            <a:off x="1043608" y="2132856"/>
            <a:ext cx="31683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The Union of Chambers and Commodity Exchanges of Turkey</a:t>
            </a:r>
          </a:p>
          <a:p>
            <a:pPr algn="ctr"/>
            <a:r>
              <a:rPr lang="en-US" sz="2400" smtClean="0">
                <a:solidFill>
                  <a:schemeClr val="tx1"/>
                </a:solidFill>
              </a:rPr>
              <a:t>(TOBB)</a:t>
            </a:r>
            <a:endParaRPr lang="en-US" sz="24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534400" cy="578768"/>
          </a:xfrm>
        </p:spPr>
        <p:txBody>
          <a:bodyPr/>
          <a:lstStyle/>
          <a:p>
            <a:pPr algn="ctr"/>
            <a:r>
              <a:rPr lang="tr-TR" sz="3600" dirty="0" err="1" smtClean="0"/>
              <a:t>Major</a:t>
            </a:r>
            <a:r>
              <a:rPr lang="tr-TR" sz="3600" dirty="0" smtClean="0"/>
              <a:t> </a:t>
            </a:r>
            <a:r>
              <a:rPr lang="tr-TR" sz="3600" dirty="0" err="1" smtClean="0"/>
              <a:t>trade</a:t>
            </a:r>
            <a:r>
              <a:rPr lang="tr-TR" sz="3600" dirty="0" smtClean="0"/>
              <a:t> </a:t>
            </a:r>
            <a:r>
              <a:rPr lang="tr-TR" sz="3600" dirty="0" err="1" smtClean="0"/>
              <a:t>union</a:t>
            </a:r>
            <a:r>
              <a:rPr lang="tr-TR" sz="3600" dirty="0" smtClean="0"/>
              <a:t> </a:t>
            </a:r>
            <a:r>
              <a:rPr lang="tr-TR" sz="3600" dirty="0" err="1" smtClean="0"/>
              <a:t>confederations</a:t>
            </a:r>
            <a:endParaRPr lang="tr-TR" sz="3600" dirty="0"/>
          </a:p>
        </p:txBody>
      </p:sp>
      <p:sp>
        <p:nvSpPr>
          <p:cNvPr id="3" name="2 İçerik Yer Tutucusu"/>
          <p:cNvSpPr>
            <a:spLocks noGrp="1"/>
          </p:cNvSpPr>
          <p:nvPr>
            <p:ph idx="1"/>
          </p:nvPr>
        </p:nvSpPr>
        <p:spPr>
          <a:xfrm>
            <a:off x="-108520" y="3501008"/>
            <a:ext cx="3240360" cy="720080"/>
          </a:xfrm>
        </p:spPr>
        <p:txBody>
          <a:bodyPr/>
          <a:lstStyle/>
          <a:p>
            <a:pPr lvl="1"/>
            <a:r>
              <a:rPr lang="tr-TR" sz="2400" b="1" dirty="0" smtClean="0"/>
              <a:t>35</a:t>
            </a:r>
            <a:r>
              <a:rPr lang="tr-TR" sz="2400" dirty="0" smtClean="0"/>
              <a:t> </a:t>
            </a:r>
            <a:r>
              <a:rPr lang="tr-TR" sz="2400" dirty="0" err="1" smtClean="0"/>
              <a:t>trade</a:t>
            </a:r>
            <a:r>
              <a:rPr lang="tr-TR" sz="2400" dirty="0" smtClean="0"/>
              <a:t> </a:t>
            </a:r>
            <a:r>
              <a:rPr lang="tr-TR" sz="2400" dirty="0" err="1" smtClean="0"/>
              <a:t>unions</a:t>
            </a:r>
            <a:endParaRPr lang="tr-TR" sz="2400" dirty="0" smtClean="0"/>
          </a:p>
        </p:txBody>
      </p:sp>
      <p:sp>
        <p:nvSpPr>
          <p:cNvPr id="5" name="4 Dikdörtgen"/>
          <p:cNvSpPr/>
          <p:nvPr/>
        </p:nvSpPr>
        <p:spPr>
          <a:xfrm>
            <a:off x="395536" y="1700808"/>
            <a:ext cx="2664296" cy="1656184"/>
          </a:xfrm>
          <a:prstGeom prst="rect">
            <a:avLst/>
          </a:prstGeom>
          <a:solidFill>
            <a:srgbClr val="CE4C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Confederation of Turkish Trade Unions</a:t>
            </a:r>
          </a:p>
          <a:p>
            <a:pPr algn="ctr"/>
            <a:r>
              <a:rPr lang="tr-TR" sz="2400" dirty="0" smtClean="0">
                <a:solidFill>
                  <a:schemeClr val="bg1"/>
                </a:solidFill>
              </a:rPr>
              <a:t>(TÜRK-İŞ)</a:t>
            </a:r>
          </a:p>
        </p:txBody>
      </p:sp>
      <p:sp>
        <p:nvSpPr>
          <p:cNvPr id="8" name="7 Dikdörtgen"/>
          <p:cNvSpPr/>
          <p:nvPr/>
        </p:nvSpPr>
        <p:spPr>
          <a:xfrm>
            <a:off x="6300192" y="1700808"/>
            <a:ext cx="2664296" cy="1656184"/>
          </a:xfrm>
          <a:prstGeom prst="rect">
            <a:avLst/>
          </a:prstGeom>
          <a:solidFill>
            <a:srgbClr val="CE4C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Confederation of Turkish Real Trade Unions</a:t>
            </a:r>
            <a:endParaRPr lang="tr-TR" sz="2400" dirty="0" smtClean="0"/>
          </a:p>
          <a:p>
            <a:pPr algn="ctr"/>
            <a:r>
              <a:rPr lang="tr-TR" sz="2400" dirty="0" smtClean="0"/>
              <a:t>(HAK-İŞ)</a:t>
            </a:r>
          </a:p>
        </p:txBody>
      </p:sp>
      <p:sp>
        <p:nvSpPr>
          <p:cNvPr id="10" name="9 Dikdörtgen"/>
          <p:cNvSpPr/>
          <p:nvPr/>
        </p:nvSpPr>
        <p:spPr>
          <a:xfrm>
            <a:off x="3347864" y="1700808"/>
            <a:ext cx="2664296" cy="1656184"/>
          </a:xfrm>
          <a:prstGeom prst="rect">
            <a:avLst/>
          </a:prstGeom>
          <a:solidFill>
            <a:srgbClr val="CE4C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t>Progressive</a:t>
            </a:r>
            <a:r>
              <a:rPr lang="tr-TR" sz="2400" dirty="0" smtClean="0"/>
              <a:t> </a:t>
            </a:r>
            <a:r>
              <a:rPr lang="tr-TR" sz="2400" dirty="0" err="1" smtClean="0"/>
              <a:t>Workers</a:t>
            </a:r>
            <a:r>
              <a:rPr lang="tr-TR" sz="2400" dirty="0" smtClean="0"/>
              <a:t>’ </a:t>
            </a:r>
            <a:r>
              <a:rPr lang="tr-TR" sz="2400" dirty="0" err="1" smtClean="0"/>
              <a:t>Union</a:t>
            </a:r>
            <a:r>
              <a:rPr lang="tr-TR" sz="2400" dirty="0" smtClean="0"/>
              <a:t> </a:t>
            </a:r>
            <a:r>
              <a:rPr lang="tr-TR" sz="2400" dirty="0" err="1" smtClean="0"/>
              <a:t>Confederation</a:t>
            </a:r>
            <a:endParaRPr lang="tr-TR" sz="2400" dirty="0" smtClean="0"/>
          </a:p>
          <a:p>
            <a:pPr algn="ctr"/>
            <a:r>
              <a:rPr lang="tr-TR" sz="2400" dirty="0" smtClean="0"/>
              <a:t>(DİSK)</a:t>
            </a:r>
          </a:p>
        </p:txBody>
      </p:sp>
      <p:sp>
        <p:nvSpPr>
          <p:cNvPr id="12" name="2 İçerik Yer Tutucusu"/>
          <p:cNvSpPr txBox="1">
            <a:spLocks/>
          </p:cNvSpPr>
          <p:nvPr/>
        </p:nvSpPr>
        <p:spPr bwMode="auto">
          <a:xfrm>
            <a:off x="5724128" y="3501008"/>
            <a:ext cx="331236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400" b="1" i="0" u="none" strike="noStrike" kern="0" cap="none" spc="0" normalizeH="0" baseline="0" noProof="0" dirty="0" smtClean="0">
                <a:ln>
                  <a:noFill/>
                </a:ln>
                <a:solidFill>
                  <a:schemeClr val="tx1"/>
                </a:solidFill>
                <a:effectLst/>
                <a:uLnTx/>
                <a:uFillTx/>
                <a:latin typeface="+mn-lt"/>
                <a:cs typeface="+mn-cs"/>
              </a:rPr>
              <a:t>13 </a:t>
            </a:r>
            <a:r>
              <a:rPr kumimoji="0" lang="tr-TR" sz="2400" b="0" i="0" u="none" strike="noStrike" kern="0" cap="none" spc="0" normalizeH="0" baseline="0" noProof="0" dirty="0" err="1" smtClean="0">
                <a:ln>
                  <a:noFill/>
                </a:ln>
                <a:solidFill>
                  <a:schemeClr val="tx1"/>
                </a:solidFill>
                <a:effectLst/>
                <a:uLnTx/>
                <a:uFillTx/>
                <a:latin typeface="+mn-lt"/>
                <a:cs typeface="+mn-cs"/>
              </a:rPr>
              <a:t>trade</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unions</a:t>
            </a:r>
            <a:endParaRPr kumimoji="0" lang="tr-TR" sz="2400" b="0" i="0" u="none" strike="noStrike" kern="0" cap="none" spc="0" normalizeH="0" baseline="0" noProof="0" dirty="0" smtClean="0">
              <a:ln>
                <a:noFill/>
              </a:ln>
              <a:solidFill>
                <a:schemeClr val="tx1"/>
              </a:solidFill>
              <a:effectLst/>
              <a:uLnTx/>
              <a:uFillTx/>
              <a:latin typeface="+mn-lt"/>
              <a:cs typeface="+mn-cs"/>
            </a:endParaRPr>
          </a:p>
        </p:txBody>
      </p:sp>
      <p:sp>
        <p:nvSpPr>
          <p:cNvPr id="15" name="2 İçerik Yer Tutucusu"/>
          <p:cNvSpPr txBox="1">
            <a:spLocks/>
          </p:cNvSpPr>
          <p:nvPr/>
        </p:nvSpPr>
        <p:spPr bwMode="auto">
          <a:xfrm>
            <a:off x="2771800" y="3501008"/>
            <a:ext cx="3528392"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sz="2400" b="1" i="0" u="none" strike="noStrike" kern="0" cap="none" spc="0" normalizeH="0" baseline="0" noProof="0" dirty="0" smtClean="0">
                <a:ln>
                  <a:noFill/>
                </a:ln>
                <a:solidFill>
                  <a:schemeClr val="tx1"/>
                </a:solidFill>
                <a:effectLst/>
                <a:uLnTx/>
                <a:uFillTx/>
                <a:latin typeface="+mn-lt"/>
                <a:cs typeface="+mn-cs"/>
              </a:rPr>
              <a:t>17</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trade</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unions</a:t>
            </a:r>
            <a:endParaRPr kumimoji="0" lang="tr-TR" sz="2400" b="0" i="0" u="none" strike="noStrike" kern="0" cap="none" spc="0" normalizeH="0" baseline="0" noProof="0" dirty="0" smtClean="0">
              <a:ln>
                <a:noFill/>
              </a:ln>
              <a:solidFill>
                <a:schemeClr val="tx1"/>
              </a:solidFill>
              <a:effectLst/>
              <a:uLnTx/>
              <a:uFillTx/>
              <a:latin typeface="+mn-lt"/>
              <a:cs typeface="+mn-cs"/>
            </a:endParaRPr>
          </a:p>
        </p:txBody>
      </p:sp>
      <p:sp>
        <p:nvSpPr>
          <p:cNvPr id="16" name="15 Dikdörtgen"/>
          <p:cNvSpPr/>
          <p:nvPr/>
        </p:nvSpPr>
        <p:spPr>
          <a:xfrm>
            <a:off x="539552" y="4581128"/>
            <a:ext cx="2664296" cy="1656184"/>
          </a:xfrm>
          <a:prstGeom prst="rect">
            <a:avLst/>
          </a:prstGeom>
          <a:solidFill>
            <a:srgbClr val="CE4C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Confederation of Public Employees Trade Unions</a:t>
            </a:r>
            <a:endParaRPr lang="tr-TR" sz="2400" dirty="0" smtClean="0">
              <a:solidFill>
                <a:schemeClr val="bg1"/>
              </a:solidFill>
            </a:endParaRPr>
          </a:p>
        </p:txBody>
      </p:sp>
      <p:sp>
        <p:nvSpPr>
          <p:cNvPr id="17" name="2 İçerik Yer Tutucusu"/>
          <p:cNvSpPr txBox="1">
            <a:spLocks/>
          </p:cNvSpPr>
          <p:nvPr/>
        </p:nvSpPr>
        <p:spPr bwMode="auto">
          <a:xfrm>
            <a:off x="3131840" y="4653136"/>
            <a:ext cx="5904656"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ts val="500"/>
              </a:spcAft>
              <a:buClr>
                <a:srgbClr val="1F318D"/>
              </a:buClr>
              <a:buSzPct val="90000"/>
              <a:buFont typeface="Wingdings" pitchFamily="2" charset="2"/>
              <a:buChar char="è"/>
              <a:tabLst/>
              <a:defRPr/>
            </a:pP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1" i="0" u="none" strike="noStrike" kern="0" cap="none" spc="0" normalizeH="0" baseline="0" noProof="0" dirty="0" smtClean="0">
                <a:ln>
                  <a:noFill/>
                </a:ln>
                <a:solidFill>
                  <a:schemeClr val="tx1"/>
                </a:solidFill>
                <a:effectLst/>
                <a:uLnTx/>
                <a:uFillTx/>
                <a:latin typeface="+mn-lt"/>
                <a:cs typeface="+mn-cs"/>
              </a:rPr>
              <a:t>MEMUR-SEN: 11</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trade</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unions</a:t>
            </a:r>
            <a:endParaRPr kumimoji="0" lang="tr-TR" sz="24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ts val="500"/>
              </a:spcAft>
              <a:buClr>
                <a:srgbClr val="1F318D"/>
              </a:buClr>
              <a:buSzPct val="90000"/>
              <a:buFont typeface="Wingdings" pitchFamily="2" charset="2"/>
              <a:buChar char="è"/>
              <a:tabLst/>
              <a:defRPr/>
            </a:pP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1" i="0" u="none" strike="noStrike" kern="0" cap="none" spc="0" normalizeH="0" baseline="0" noProof="0" dirty="0" smtClean="0">
                <a:ln>
                  <a:noFill/>
                </a:ln>
                <a:solidFill>
                  <a:schemeClr val="tx1"/>
                </a:solidFill>
                <a:effectLst/>
                <a:uLnTx/>
                <a:uFillTx/>
                <a:latin typeface="+mn-lt"/>
                <a:cs typeface="+mn-cs"/>
              </a:rPr>
              <a:t>KESK: 11</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trade</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unions</a:t>
            </a:r>
            <a:endParaRPr kumimoji="0" lang="tr-TR" sz="24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ts val="500"/>
              </a:spcAft>
              <a:buClr>
                <a:srgbClr val="1F318D"/>
              </a:buClr>
              <a:buSzPct val="90000"/>
              <a:buFont typeface="Wingdings" pitchFamily="2" charset="2"/>
              <a:buChar char="è"/>
              <a:tabLst/>
              <a:defRPr/>
            </a:pP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1" i="0" u="none" strike="noStrike" kern="0" cap="none" spc="0" normalizeH="0" baseline="0" noProof="0" dirty="0" smtClean="0">
                <a:ln>
                  <a:noFill/>
                </a:ln>
                <a:solidFill>
                  <a:schemeClr val="tx1"/>
                </a:solidFill>
                <a:effectLst/>
                <a:uLnTx/>
                <a:uFillTx/>
                <a:latin typeface="+mn-lt"/>
                <a:cs typeface="+mn-cs"/>
              </a:rPr>
              <a:t>KAMU-SEN: 12</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trade</a:t>
            </a:r>
            <a:r>
              <a:rPr kumimoji="0" lang="tr-TR" sz="2400" b="0" i="0" u="none" strike="noStrike" kern="0" cap="none" spc="0" normalizeH="0" baseline="0" noProof="0" dirty="0" smtClean="0">
                <a:ln>
                  <a:noFill/>
                </a:ln>
                <a:solidFill>
                  <a:schemeClr val="tx1"/>
                </a:solidFill>
                <a:effectLst/>
                <a:uLnTx/>
                <a:uFillTx/>
                <a:latin typeface="+mn-lt"/>
                <a:cs typeface="+mn-cs"/>
              </a:rPr>
              <a:t> </a:t>
            </a:r>
            <a:r>
              <a:rPr kumimoji="0" lang="tr-TR" sz="2400" b="0" i="0" u="none" strike="noStrike" kern="0" cap="none" spc="0" normalizeH="0" baseline="0" noProof="0" dirty="0" err="1" smtClean="0">
                <a:ln>
                  <a:noFill/>
                </a:ln>
                <a:solidFill>
                  <a:schemeClr val="tx1"/>
                </a:solidFill>
                <a:effectLst/>
                <a:uLnTx/>
                <a:uFillTx/>
                <a:latin typeface="+mn-lt"/>
                <a:cs typeface="+mn-cs"/>
              </a:rPr>
              <a:t>unions</a:t>
            </a:r>
            <a:endParaRPr kumimoji="0" lang="tr-TR" sz="2400" b="0" i="0" u="none" strike="noStrike" kern="0" cap="none" spc="0" normalizeH="0" baseline="0" noProof="0" dirty="0" smtClean="0">
              <a:ln>
                <a:noFill/>
              </a:ln>
              <a:solidFill>
                <a:schemeClr val="tx1"/>
              </a:solidFill>
              <a:effectLst/>
              <a:uLnTx/>
              <a:uFillTx/>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err="1" smtClean="0"/>
              <a:t>Social</a:t>
            </a:r>
            <a:r>
              <a:rPr lang="tr-TR" sz="3600" dirty="0" smtClean="0"/>
              <a:t> </a:t>
            </a:r>
            <a:r>
              <a:rPr lang="tr-TR" sz="3600" dirty="0" err="1" smtClean="0"/>
              <a:t>Dialogue</a:t>
            </a:r>
            <a:r>
              <a:rPr lang="tr-TR" sz="3600" dirty="0" smtClean="0"/>
              <a:t> </a:t>
            </a:r>
            <a:r>
              <a:rPr lang="tr-TR" sz="3600" dirty="0" err="1" smtClean="0"/>
              <a:t>Platforms</a:t>
            </a:r>
            <a:r>
              <a:rPr lang="tr-TR" sz="3600" dirty="0" smtClean="0"/>
              <a:t> in </a:t>
            </a:r>
            <a:r>
              <a:rPr lang="tr-TR" sz="3600" dirty="0" err="1" smtClean="0"/>
              <a:t>Turkey</a:t>
            </a:r>
            <a:endParaRPr lang="tr-TR" sz="3600" dirty="0"/>
          </a:p>
        </p:txBody>
      </p:sp>
      <p:sp>
        <p:nvSpPr>
          <p:cNvPr id="3" name="2 İçerik Yer Tutucusu"/>
          <p:cNvSpPr>
            <a:spLocks noGrp="1"/>
          </p:cNvSpPr>
          <p:nvPr>
            <p:ph idx="1"/>
          </p:nvPr>
        </p:nvSpPr>
        <p:spPr>
          <a:xfrm>
            <a:off x="323528" y="1700808"/>
            <a:ext cx="8534400" cy="4636368"/>
          </a:xfrm>
        </p:spPr>
        <p:txBody>
          <a:bodyPr/>
          <a:lstStyle/>
          <a:p>
            <a:r>
              <a:rPr lang="tr-TR" sz="3000" dirty="0" smtClean="0"/>
              <a:t>The </a:t>
            </a:r>
            <a:r>
              <a:rPr lang="tr-TR" sz="3000" dirty="0" err="1" smtClean="0"/>
              <a:t>Economic</a:t>
            </a:r>
            <a:r>
              <a:rPr lang="tr-TR" sz="3000" dirty="0" smtClean="0"/>
              <a:t> </a:t>
            </a:r>
            <a:r>
              <a:rPr lang="tr-TR" sz="3000" dirty="0" err="1" smtClean="0"/>
              <a:t>and</a:t>
            </a:r>
            <a:r>
              <a:rPr lang="tr-TR" sz="3000" dirty="0" smtClean="0"/>
              <a:t> </a:t>
            </a:r>
            <a:r>
              <a:rPr lang="tr-TR" sz="3000" dirty="0" err="1" smtClean="0"/>
              <a:t>Social</a:t>
            </a:r>
            <a:r>
              <a:rPr lang="tr-TR" sz="3000" dirty="0" smtClean="0"/>
              <a:t> </a:t>
            </a:r>
            <a:r>
              <a:rPr lang="tr-TR" sz="3000" dirty="0" err="1" smtClean="0"/>
              <a:t>Committee</a:t>
            </a:r>
            <a:endParaRPr lang="tr-TR" sz="3000" dirty="0" smtClean="0"/>
          </a:p>
          <a:p>
            <a:endParaRPr lang="tr-TR" sz="3000" dirty="0" smtClean="0"/>
          </a:p>
          <a:p>
            <a:r>
              <a:rPr lang="tr-TR" sz="3000" dirty="0" smtClean="0"/>
              <a:t>The </a:t>
            </a:r>
            <a:r>
              <a:rPr lang="tr-TR" sz="3000" dirty="0" err="1" smtClean="0"/>
              <a:t>Tripartite</a:t>
            </a:r>
            <a:r>
              <a:rPr lang="tr-TR" sz="3000" dirty="0" smtClean="0"/>
              <a:t> </a:t>
            </a:r>
            <a:r>
              <a:rPr lang="tr-TR" sz="3000" dirty="0" err="1" smtClean="0"/>
              <a:t>Advisory</a:t>
            </a:r>
            <a:r>
              <a:rPr lang="tr-TR" sz="3000" dirty="0" smtClean="0"/>
              <a:t> Board</a:t>
            </a:r>
          </a:p>
          <a:p>
            <a:endParaRPr lang="tr-TR" sz="3000" dirty="0" smtClean="0"/>
          </a:p>
          <a:p>
            <a:r>
              <a:rPr lang="tr-TR" sz="3000" dirty="0" smtClean="0"/>
              <a:t>The Minimum </a:t>
            </a:r>
            <a:r>
              <a:rPr lang="tr-TR" sz="3000" dirty="0" err="1" smtClean="0"/>
              <a:t>Wage</a:t>
            </a:r>
            <a:r>
              <a:rPr lang="tr-TR" sz="3000" dirty="0" smtClean="0"/>
              <a:t> </a:t>
            </a:r>
            <a:r>
              <a:rPr lang="tr-TR" sz="3000" dirty="0" err="1" smtClean="0"/>
              <a:t>Setting</a:t>
            </a:r>
            <a:r>
              <a:rPr lang="tr-TR" sz="3000" dirty="0" smtClean="0"/>
              <a:t> </a:t>
            </a:r>
            <a:r>
              <a:rPr lang="tr-TR" sz="3000" dirty="0" err="1" smtClean="0"/>
              <a:t>Commission</a:t>
            </a:r>
            <a:endParaRPr lang="tr-TR" sz="3000" dirty="0" smtClean="0"/>
          </a:p>
          <a:p>
            <a:endParaRPr lang="tr-TR" sz="3000" dirty="0" smtClean="0"/>
          </a:p>
          <a:p>
            <a:r>
              <a:rPr lang="tr-TR" sz="3000" dirty="0" smtClean="0"/>
              <a:t>T</a:t>
            </a:r>
            <a:r>
              <a:rPr lang="en-US" sz="3000" dirty="0" smtClean="0"/>
              <a:t>he Coordination Council for the Improvement of Investment </a:t>
            </a:r>
            <a:r>
              <a:rPr lang="tr-TR" sz="3000" dirty="0" err="1" smtClean="0"/>
              <a:t>Climate</a:t>
            </a:r>
            <a:r>
              <a:rPr lang="tr-TR" sz="3000" dirty="0" smtClean="0"/>
              <a:t> - </a:t>
            </a:r>
            <a:r>
              <a:rPr lang="tr-TR" sz="3000" dirty="0" err="1" smtClean="0"/>
              <a:t>Employment</a:t>
            </a:r>
            <a:r>
              <a:rPr lang="tr-TR" sz="3000" dirty="0" smtClean="0"/>
              <a:t> </a:t>
            </a:r>
            <a:r>
              <a:rPr lang="tr-TR" sz="3000" dirty="0" err="1" smtClean="0"/>
              <a:t>Technical</a:t>
            </a:r>
            <a:r>
              <a:rPr lang="tr-TR" sz="3000" dirty="0" smtClean="0"/>
              <a:t> </a:t>
            </a:r>
            <a:r>
              <a:rPr lang="tr-TR" sz="3000" dirty="0" err="1" smtClean="0"/>
              <a:t>Committee</a:t>
            </a:r>
            <a:r>
              <a:rPr lang="tr-TR" sz="3000" dirty="0" smtClean="0"/>
              <a:t> </a:t>
            </a:r>
            <a:endParaRPr lang="tr-TR"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534400" cy="578768"/>
          </a:xfrm>
        </p:spPr>
        <p:txBody>
          <a:bodyPr/>
          <a:lstStyle/>
          <a:p>
            <a:r>
              <a:rPr lang="en-US" sz="4000" smtClean="0"/>
              <a:t>The Economic and Social Committee</a:t>
            </a:r>
            <a:endParaRPr lang="en-US" sz="4000"/>
          </a:p>
        </p:txBody>
      </p:sp>
      <p:sp>
        <p:nvSpPr>
          <p:cNvPr id="3" name="2 İçerik Yer Tutucusu"/>
          <p:cNvSpPr>
            <a:spLocks noGrp="1"/>
          </p:cNvSpPr>
          <p:nvPr>
            <p:ph idx="1"/>
          </p:nvPr>
        </p:nvSpPr>
        <p:spPr>
          <a:xfrm>
            <a:off x="323528" y="1340768"/>
            <a:ext cx="8640960" cy="5400600"/>
          </a:xfrm>
        </p:spPr>
        <p:txBody>
          <a:bodyPr/>
          <a:lstStyle/>
          <a:p>
            <a:pPr>
              <a:spcAft>
                <a:spcPts val="500"/>
              </a:spcAft>
            </a:pPr>
            <a:r>
              <a:rPr lang="en-US" sz="2400" smtClean="0"/>
              <a:t>Founded in March 1995, became a constitutional body in 2010</a:t>
            </a:r>
          </a:p>
          <a:p>
            <a:pPr>
              <a:spcAft>
                <a:spcPts val="500"/>
              </a:spcAft>
            </a:pPr>
            <a:r>
              <a:rPr lang="en-US" sz="2400" smtClean="0"/>
              <a:t>According to the Economic and Social Council Law (2001), the Council consists of:</a:t>
            </a:r>
          </a:p>
          <a:p>
            <a:pPr lvl="1">
              <a:spcAft>
                <a:spcPts val="500"/>
              </a:spcAft>
            </a:pPr>
            <a:r>
              <a:rPr lang="en-US" sz="1800" smtClean="0"/>
              <a:t>Prime Minister, Ministers of Development, Finance, Economy, Labor and Social Security, Agriculture and Husbandry, Industry and Commerce, Energyand Natural Resources, and the Undersecretaries of these Ministries</a:t>
            </a:r>
          </a:p>
          <a:p>
            <a:pPr lvl="1">
              <a:spcAft>
                <a:spcPts val="500"/>
              </a:spcAft>
            </a:pPr>
            <a:r>
              <a:rPr lang="en-US" sz="1800" smtClean="0"/>
              <a:t>TOBB, TÜRK-İŞ, TİSK, TESK, TZOB, HAK-İŞ, DİSK</a:t>
            </a:r>
          </a:p>
          <a:p>
            <a:pPr lvl="1">
              <a:spcAft>
                <a:spcPts val="500"/>
              </a:spcAft>
            </a:pPr>
            <a:r>
              <a:rPr lang="en-US" sz="1800" smtClean="0"/>
              <a:t>Other social partners nominated by the Prime Minister</a:t>
            </a:r>
          </a:p>
          <a:p>
            <a:pPr>
              <a:spcAft>
                <a:spcPts val="500"/>
              </a:spcAft>
            </a:pPr>
            <a:r>
              <a:rPr lang="en-US" sz="2400" smtClean="0"/>
              <a:t>Duties and responsibilities:</a:t>
            </a:r>
          </a:p>
          <a:p>
            <a:pPr lvl="1">
              <a:spcAft>
                <a:spcPts val="500"/>
              </a:spcAft>
            </a:pPr>
            <a:r>
              <a:rPr lang="en-US" sz="2000" smtClean="0"/>
              <a:t> To include all the social and economic partners in the process of economic and social policy making</a:t>
            </a:r>
          </a:p>
          <a:p>
            <a:pPr lvl="1">
              <a:spcAft>
                <a:spcPts val="500"/>
              </a:spcAft>
            </a:pPr>
            <a:r>
              <a:rPr lang="en-US" sz="2000" smtClean="0"/>
              <a:t>To monitor and adapt the studies made and the decisions taken by the Economic and Social Council of the European Union </a:t>
            </a:r>
          </a:p>
          <a:p>
            <a:pPr lvl="1">
              <a:spcAft>
                <a:spcPts val="500"/>
              </a:spcAft>
              <a:buNone/>
            </a:pPr>
            <a:endParaRPr 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620688"/>
            <a:ext cx="8534400" cy="838200"/>
          </a:xfrm>
        </p:spPr>
        <p:txBody>
          <a:bodyPr/>
          <a:lstStyle/>
          <a:p>
            <a:r>
              <a:rPr lang="tr-TR" sz="4000" dirty="0" smtClean="0"/>
              <a:t>The </a:t>
            </a:r>
            <a:r>
              <a:rPr lang="tr-TR" sz="4000" dirty="0" err="1" smtClean="0"/>
              <a:t>Tripartite</a:t>
            </a:r>
            <a:r>
              <a:rPr lang="tr-TR" sz="4000" dirty="0" smtClean="0"/>
              <a:t> </a:t>
            </a:r>
            <a:r>
              <a:rPr lang="tr-TR" sz="4000" dirty="0" err="1" smtClean="0"/>
              <a:t>Advisory</a:t>
            </a:r>
            <a:r>
              <a:rPr lang="tr-TR" sz="4000" dirty="0" smtClean="0"/>
              <a:t> Board</a:t>
            </a:r>
            <a:endParaRPr lang="tr-TR" sz="4000" dirty="0"/>
          </a:p>
        </p:txBody>
      </p:sp>
      <p:sp>
        <p:nvSpPr>
          <p:cNvPr id="3" name="2 İçerik Yer Tutucusu"/>
          <p:cNvSpPr>
            <a:spLocks noGrp="1"/>
          </p:cNvSpPr>
          <p:nvPr>
            <p:ph idx="1"/>
          </p:nvPr>
        </p:nvSpPr>
        <p:spPr>
          <a:xfrm>
            <a:off x="304800" y="1484784"/>
            <a:ext cx="8534400" cy="5068416"/>
          </a:xfrm>
        </p:spPr>
        <p:txBody>
          <a:bodyPr/>
          <a:lstStyle/>
          <a:p>
            <a:pPr lvl="0">
              <a:spcAft>
                <a:spcPts val="1000"/>
              </a:spcAft>
            </a:pPr>
            <a:r>
              <a:rPr lang="tr-TR" sz="2400" dirty="0" smtClean="0"/>
              <a:t>E</a:t>
            </a:r>
            <a:r>
              <a:rPr lang="en-GB" sz="2400" dirty="0" err="1" smtClean="0"/>
              <a:t>stablished</a:t>
            </a:r>
            <a:r>
              <a:rPr lang="en-GB" sz="2400" dirty="0" smtClean="0"/>
              <a:t> under the law no. 4857 </a:t>
            </a:r>
            <a:r>
              <a:rPr lang="tr-TR" sz="2400" dirty="0" smtClean="0"/>
              <a:t>in 2003</a:t>
            </a:r>
          </a:p>
          <a:p>
            <a:pPr lvl="0">
              <a:spcAft>
                <a:spcPts val="1000"/>
              </a:spcAft>
            </a:pPr>
            <a:r>
              <a:rPr lang="en-GB" sz="2400" dirty="0" smtClean="0"/>
              <a:t>Its members are Minister or the Undersecretary of Employment and Social Security, a representative from </a:t>
            </a:r>
            <a:endParaRPr lang="tr-TR" sz="2400" dirty="0" smtClean="0"/>
          </a:p>
          <a:p>
            <a:pPr lvl="1">
              <a:spcAft>
                <a:spcPts val="1000"/>
              </a:spcAft>
            </a:pPr>
            <a:r>
              <a:rPr lang="tr-TR" sz="2000" dirty="0" smtClean="0"/>
              <a:t> T</a:t>
            </a:r>
            <a:r>
              <a:rPr lang="en-GB" sz="2000" dirty="0" smtClean="0"/>
              <a:t>he first </a:t>
            </a:r>
            <a:r>
              <a:rPr lang="tr-TR" sz="2000" dirty="0" smtClean="0"/>
              <a:t>3</a:t>
            </a:r>
            <a:r>
              <a:rPr lang="en-GB" sz="2000" dirty="0" smtClean="0"/>
              <a:t> workers’ unions </a:t>
            </a:r>
            <a:r>
              <a:rPr lang="tr-TR" sz="2000" dirty="0" err="1" smtClean="0"/>
              <a:t>that</a:t>
            </a:r>
            <a:r>
              <a:rPr lang="en-GB" sz="2000" dirty="0" smtClean="0"/>
              <a:t> have the highest number of members, </a:t>
            </a:r>
            <a:endParaRPr lang="tr-TR" sz="2000" dirty="0" smtClean="0"/>
          </a:p>
          <a:p>
            <a:pPr lvl="1">
              <a:spcAft>
                <a:spcPts val="1000"/>
              </a:spcAft>
            </a:pPr>
            <a:r>
              <a:rPr lang="tr-TR" sz="2000" dirty="0" smtClean="0"/>
              <a:t> 3</a:t>
            </a:r>
            <a:r>
              <a:rPr lang="en-GB" sz="2000" dirty="0" smtClean="0"/>
              <a:t> representatives from the employers’ union with the highest number of members, </a:t>
            </a:r>
            <a:endParaRPr lang="tr-TR" sz="2000" dirty="0" smtClean="0"/>
          </a:p>
          <a:p>
            <a:pPr lvl="1">
              <a:spcAft>
                <a:spcPts val="1000"/>
              </a:spcAft>
            </a:pPr>
            <a:r>
              <a:rPr lang="tr-TR" sz="2000" dirty="0" smtClean="0"/>
              <a:t> A</a:t>
            </a:r>
            <a:r>
              <a:rPr lang="en-GB" sz="2000" dirty="0" smtClean="0"/>
              <a:t> representative from each public workers’ union. </a:t>
            </a:r>
            <a:endParaRPr lang="tr-TR" sz="2000" dirty="0" smtClean="0"/>
          </a:p>
          <a:p>
            <a:pPr lvl="0">
              <a:spcAft>
                <a:spcPts val="1000"/>
              </a:spcAft>
            </a:pPr>
            <a:r>
              <a:rPr lang="en-GB" sz="2400" dirty="0" smtClean="0"/>
              <a:t>The Board meets </a:t>
            </a:r>
            <a:r>
              <a:rPr lang="tr-TR" sz="2400" dirty="0" smtClean="0"/>
              <a:t>3</a:t>
            </a:r>
            <a:r>
              <a:rPr lang="en-GB" sz="2400" dirty="0" smtClean="0"/>
              <a:t> times in a year (in January, May and September) and according to the workers’ and employers’ organizations, </a:t>
            </a:r>
            <a:r>
              <a:rPr lang="en-GB" sz="2400" b="1" dirty="0" smtClean="0"/>
              <a:t>it is the most effective of all social dialogue mechanisms in Turkey</a:t>
            </a:r>
            <a:r>
              <a:rPr lang="en-GB" sz="2400" dirty="0" smtClean="0"/>
              <a:t>. </a:t>
            </a:r>
            <a:endParaRPr lang="tr-TR"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sz="3600" smtClean="0"/>
              <a:t>The Minimum Wage Setting Commission</a:t>
            </a:r>
            <a:endParaRPr lang="en-US" sz="3600"/>
          </a:p>
        </p:txBody>
      </p:sp>
      <p:sp>
        <p:nvSpPr>
          <p:cNvPr id="3" name="2 İçerik Yer Tutucusu"/>
          <p:cNvSpPr>
            <a:spLocks noGrp="1"/>
          </p:cNvSpPr>
          <p:nvPr>
            <p:ph idx="1"/>
          </p:nvPr>
        </p:nvSpPr>
        <p:spPr>
          <a:xfrm>
            <a:off x="179512" y="1556792"/>
            <a:ext cx="8964488" cy="5184576"/>
          </a:xfrm>
        </p:spPr>
        <p:txBody>
          <a:bodyPr/>
          <a:lstStyle/>
          <a:p>
            <a:pPr>
              <a:spcAft>
                <a:spcPts val="500"/>
              </a:spcAft>
            </a:pPr>
            <a:r>
              <a:rPr lang="en-US" sz="2400" dirty="0" smtClean="0"/>
              <a:t>According to </a:t>
            </a:r>
            <a:r>
              <a:rPr lang="en-US" sz="2400" dirty="0" err="1" smtClean="0"/>
              <a:t>Labour</a:t>
            </a:r>
            <a:r>
              <a:rPr lang="en-US" sz="2400" dirty="0" smtClean="0"/>
              <a:t> Code (no. 4857) Act 39, minimum wages are to be set by the Ministry of </a:t>
            </a:r>
            <a:r>
              <a:rPr lang="en-US" sz="2400" dirty="0" err="1" smtClean="0"/>
              <a:t>Labour</a:t>
            </a:r>
            <a:r>
              <a:rPr lang="en-US" sz="2400" dirty="0" smtClean="0"/>
              <a:t> and Social Security through the Minimum Wage Setting Commission</a:t>
            </a:r>
          </a:p>
          <a:p>
            <a:pPr>
              <a:spcAft>
                <a:spcPts val="500"/>
              </a:spcAft>
            </a:pPr>
            <a:r>
              <a:rPr lang="en-US" sz="2400" dirty="0" smtClean="0"/>
              <a:t>The commission consists of the representatives of:</a:t>
            </a:r>
          </a:p>
          <a:p>
            <a:pPr lvl="1">
              <a:spcAft>
                <a:spcPts val="500"/>
              </a:spcAft>
            </a:pPr>
            <a:r>
              <a:rPr lang="en-US" sz="2200" dirty="0" smtClean="0"/>
              <a:t>Ministry of </a:t>
            </a:r>
            <a:r>
              <a:rPr lang="en-US" sz="2200" dirty="0" err="1" smtClean="0"/>
              <a:t>Labour</a:t>
            </a:r>
            <a:r>
              <a:rPr lang="en-US" sz="2200" dirty="0" smtClean="0"/>
              <a:t> and Social Security</a:t>
            </a:r>
          </a:p>
          <a:p>
            <a:pPr lvl="1">
              <a:spcAft>
                <a:spcPts val="500"/>
              </a:spcAft>
            </a:pPr>
            <a:r>
              <a:rPr lang="en-US" sz="2200" dirty="0" smtClean="0"/>
              <a:t>Ministry of Development</a:t>
            </a:r>
          </a:p>
          <a:p>
            <a:pPr lvl="1">
              <a:spcAft>
                <a:spcPts val="500"/>
              </a:spcAft>
            </a:pPr>
            <a:r>
              <a:rPr lang="en-US" sz="2200" dirty="0" smtClean="0"/>
              <a:t>Turkish Statistical Institute</a:t>
            </a:r>
          </a:p>
          <a:p>
            <a:pPr lvl="1">
              <a:spcAft>
                <a:spcPts val="500"/>
              </a:spcAft>
            </a:pPr>
            <a:r>
              <a:rPr lang="en-US" sz="2200" dirty="0" smtClean="0"/>
              <a:t>Treasury</a:t>
            </a:r>
          </a:p>
          <a:p>
            <a:pPr lvl="1">
              <a:spcAft>
                <a:spcPts val="500"/>
              </a:spcAft>
            </a:pPr>
            <a:r>
              <a:rPr lang="en-US" sz="2200" dirty="0" smtClean="0"/>
              <a:t>The Labor Union Confederation that has the highest  number of members (TÜRK-İŞ)</a:t>
            </a:r>
          </a:p>
          <a:p>
            <a:pPr lvl="1">
              <a:spcAft>
                <a:spcPts val="500"/>
              </a:spcAft>
            </a:pPr>
            <a:r>
              <a:rPr lang="en-US" sz="2200" dirty="0" smtClean="0"/>
              <a:t>The Employer Union Confederation with the highest number of members (</a:t>
            </a:r>
            <a:r>
              <a:rPr lang="en-US" sz="2200" dirty="0" err="1" smtClean="0"/>
              <a:t>TiSK</a:t>
            </a:r>
            <a:r>
              <a:rPr lang="en-US" sz="2200"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8568952" cy="1224136"/>
          </a:xfrm>
        </p:spPr>
        <p:txBody>
          <a:bodyPr/>
          <a:lstStyle/>
          <a:p>
            <a:pPr>
              <a:spcAft>
                <a:spcPts val="1000"/>
              </a:spcAft>
            </a:pPr>
            <a:r>
              <a:rPr lang="en-US" sz="2800" dirty="0" smtClean="0"/>
              <a:t>Technical Committee for Employment</a:t>
            </a:r>
            <a:r>
              <a:rPr lang="tr-TR" sz="2800" dirty="0" smtClean="0"/>
              <a:t> </a:t>
            </a:r>
            <a:br>
              <a:rPr lang="tr-TR" sz="2800" dirty="0" smtClean="0"/>
            </a:br>
            <a:r>
              <a:rPr lang="tr-TR" sz="2800" dirty="0" smtClean="0"/>
              <a:t>(</a:t>
            </a:r>
            <a:r>
              <a:rPr lang="en-US" sz="2800" dirty="0" smtClean="0"/>
              <a:t>The Coordination Council for the Improvement of Investment Climate</a:t>
            </a:r>
            <a:r>
              <a:rPr lang="tr-TR" sz="2800" dirty="0" smtClean="0"/>
              <a:t>) </a:t>
            </a:r>
            <a:endParaRPr lang="en-US" sz="2800" dirty="0"/>
          </a:p>
        </p:txBody>
      </p:sp>
      <p:sp>
        <p:nvSpPr>
          <p:cNvPr id="3" name="2 İçerik Yer Tutucusu"/>
          <p:cNvSpPr>
            <a:spLocks noGrp="1"/>
          </p:cNvSpPr>
          <p:nvPr>
            <p:ph idx="1"/>
          </p:nvPr>
        </p:nvSpPr>
        <p:spPr>
          <a:xfrm>
            <a:off x="539552" y="2132856"/>
            <a:ext cx="8136904" cy="4464496"/>
          </a:xfrm>
        </p:spPr>
        <p:txBody>
          <a:bodyPr/>
          <a:lstStyle/>
          <a:p>
            <a:pPr>
              <a:spcAft>
                <a:spcPts val="1000"/>
              </a:spcAft>
            </a:pPr>
            <a:r>
              <a:rPr lang="en-US" sz="2800" dirty="0" smtClean="0"/>
              <a:t>Its aim is to include every partner in the formulation of employment-related policies</a:t>
            </a:r>
          </a:p>
          <a:p>
            <a:pPr>
              <a:spcAft>
                <a:spcPts val="1000"/>
              </a:spcAft>
            </a:pPr>
            <a:r>
              <a:rPr lang="en-US" sz="2800" dirty="0" smtClean="0"/>
              <a:t>Participants:</a:t>
            </a:r>
          </a:p>
          <a:p>
            <a:pPr lvl="1">
              <a:spcAft>
                <a:spcPts val="1000"/>
              </a:spcAft>
            </a:pPr>
            <a:r>
              <a:rPr lang="en-US" sz="2400" dirty="0" smtClean="0"/>
              <a:t>Under the presidency of the Ministry of Employment and Social Security, </a:t>
            </a:r>
          </a:p>
          <a:p>
            <a:pPr lvl="1">
              <a:spcAft>
                <a:spcPts val="1000"/>
              </a:spcAft>
            </a:pPr>
            <a:r>
              <a:rPr lang="en-US" sz="2400" dirty="0" smtClean="0"/>
              <a:t>Workers confederations (TÜRK-İŞ, HAK-İŞ, DİSK) </a:t>
            </a:r>
          </a:p>
          <a:p>
            <a:pPr lvl="1">
              <a:spcAft>
                <a:spcPts val="1000"/>
              </a:spcAft>
            </a:pPr>
            <a:r>
              <a:rPr lang="en-US" sz="2400" dirty="0" smtClean="0"/>
              <a:t>Employers’ confederation (TİSK) </a:t>
            </a:r>
          </a:p>
          <a:p>
            <a:pPr lvl="1">
              <a:spcAft>
                <a:spcPts val="1000"/>
              </a:spcAft>
            </a:pPr>
            <a:r>
              <a:rPr lang="en-US" sz="2400" dirty="0" smtClean="0"/>
              <a:t>Other related associations such as TOBB, TÜSİAD, TESK, YASED, TZOB, TİM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352928" cy="720080"/>
          </a:xfrm>
        </p:spPr>
        <p:txBody>
          <a:bodyPr/>
          <a:lstStyle/>
          <a:p>
            <a:r>
              <a:rPr lang="en-US" sz="3600" dirty="0" smtClean="0"/>
              <a:t>Does social dialogue work in Turkey?</a:t>
            </a:r>
            <a:endParaRPr lang="en-US" sz="3600" dirty="0"/>
          </a:p>
        </p:txBody>
      </p:sp>
      <p:sp>
        <p:nvSpPr>
          <p:cNvPr id="3" name="2 İçerik Yer Tutucusu"/>
          <p:cNvSpPr>
            <a:spLocks noGrp="1"/>
          </p:cNvSpPr>
          <p:nvPr>
            <p:ph idx="1"/>
          </p:nvPr>
        </p:nvSpPr>
        <p:spPr>
          <a:xfrm>
            <a:off x="179512" y="1412776"/>
            <a:ext cx="8640960" cy="5184576"/>
          </a:xfrm>
        </p:spPr>
        <p:txBody>
          <a:bodyPr/>
          <a:lstStyle/>
          <a:p>
            <a:pPr>
              <a:spcAft>
                <a:spcPts val="1000"/>
              </a:spcAft>
            </a:pPr>
            <a:r>
              <a:rPr lang="en-US" sz="2400" dirty="0" smtClean="0"/>
              <a:t>The post-1980 de-unionization process have seriously weakened trade unions in Turkey:</a:t>
            </a:r>
          </a:p>
          <a:p>
            <a:pPr lvl="1">
              <a:spcAft>
                <a:spcPts val="1000"/>
              </a:spcAft>
            </a:pPr>
            <a:r>
              <a:rPr lang="en-US" sz="2000" dirty="0" smtClean="0"/>
              <a:t> Public servants have collective bargaining rights but not the right to strike and lock-out – scale tips  against them</a:t>
            </a:r>
          </a:p>
          <a:p>
            <a:pPr lvl="1">
              <a:spcAft>
                <a:spcPts val="1000"/>
              </a:spcAft>
            </a:pPr>
            <a:r>
              <a:rPr lang="en-US" sz="2000" dirty="0" smtClean="0"/>
              <a:t> Majority of trade unions say they cannot take part in the policy-making process (exception: HAK-İŞ)</a:t>
            </a:r>
          </a:p>
          <a:p>
            <a:pPr lvl="1">
              <a:spcAft>
                <a:spcPts val="1000"/>
              </a:spcAft>
            </a:pPr>
            <a:r>
              <a:rPr lang="en-US" sz="2000" dirty="0" smtClean="0"/>
              <a:t> Partners claim that The Economic and Social Committee is not working effectively</a:t>
            </a:r>
          </a:p>
          <a:p>
            <a:pPr lvl="1">
              <a:spcAft>
                <a:spcPts val="1000"/>
              </a:spcAft>
            </a:pPr>
            <a:r>
              <a:rPr lang="en-US" sz="2000" dirty="0" smtClean="0"/>
              <a:t>Trade unions views and arguments are not given due consideration in The Coordination Council for the Improvement of Investment Climate - Technical Committee for Employment</a:t>
            </a:r>
          </a:p>
          <a:p>
            <a:pPr>
              <a:spcAft>
                <a:spcPts val="1000"/>
              </a:spcAft>
            </a:pPr>
            <a:r>
              <a:rPr lang="en-US" sz="2400" dirty="0" smtClean="0"/>
              <a:t>Social Dialogue Partners who participated in National Debate held on 16 October 2012 confirmed these views,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299648" cy="1008112"/>
          </a:xfrm>
        </p:spPr>
        <p:txBody>
          <a:bodyPr/>
          <a:lstStyle/>
          <a:p>
            <a:r>
              <a:rPr lang="tr-TR" sz="3200" dirty="0" err="1" smtClean="0"/>
              <a:t>Findings</a:t>
            </a:r>
            <a:r>
              <a:rPr lang="tr-TR" sz="3200" dirty="0" smtClean="0"/>
              <a:t> of </a:t>
            </a:r>
            <a:r>
              <a:rPr lang="tr-TR" sz="3200" dirty="0" err="1" smtClean="0"/>
              <a:t>the</a:t>
            </a:r>
            <a:r>
              <a:rPr lang="tr-TR" sz="3200" dirty="0" smtClean="0"/>
              <a:t> </a:t>
            </a:r>
            <a:r>
              <a:rPr lang="tr-TR" sz="3200" dirty="0" err="1" smtClean="0"/>
              <a:t>study</a:t>
            </a:r>
            <a:r>
              <a:rPr lang="tr-TR" sz="3200" dirty="0" smtClean="0"/>
              <a:t> </a:t>
            </a:r>
            <a:r>
              <a:rPr lang="tr-TR" sz="3200" dirty="0" err="1" smtClean="0"/>
              <a:t>were</a:t>
            </a:r>
            <a:r>
              <a:rPr lang="tr-TR" sz="3200" dirty="0" smtClean="0"/>
              <a:t> </a:t>
            </a:r>
            <a:r>
              <a:rPr lang="tr-TR" sz="3200" dirty="0" err="1" smtClean="0"/>
              <a:t>presented</a:t>
            </a:r>
            <a:r>
              <a:rPr lang="tr-TR" sz="3200" dirty="0" smtClean="0"/>
              <a:t> at </a:t>
            </a:r>
            <a:r>
              <a:rPr lang="tr-TR" sz="3200" dirty="0" err="1" smtClean="0"/>
              <a:t>the</a:t>
            </a:r>
            <a:r>
              <a:rPr lang="tr-TR" sz="3200" dirty="0" smtClean="0"/>
              <a:t> </a:t>
            </a:r>
            <a:r>
              <a:rPr lang="tr-TR" sz="3200" dirty="0" err="1" smtClean="0"/>
              <a:t>National</a:t>
            </a:r>
            <a:r>
              <a:rPr lang="tr-TR" sz="3200" dirty="0" smtClean="0"/>
              <a:t> </a:t>
            </a:r>
            <a:r>
              <a:rPr lang="tr-TR" sz="3200" dirty="0" err="1" smtClean="0"/>
              <a:t>Debate</a:t>
            </a:r>
            <a:endParaRPr lang="tr-TR" sz="3200" dirty="0"/>
          </a:p>
        </p:txBody>
      </p:sp>
      <p:pic>
        <p:nvPicPr>
          <p:cNvPr id="1027" name="Picture 3" descr="C:\Users\TOSHIBA\Desktop\IMG_2913.JPG"/>
          <p:cNvPicPr>
            <a:picLocks noChangeAspect="1" noChangeArrowheads="1"/>
          </p:cNvPicPr>
          <p:nvPr/>
        </p:nvPicPr>
        <p:blipFill>
          <a:blip r:embed="rId2" cstate="print"/>
          <a:srcRect l="6773" t="11594" r="10408" b="11952"/>
          <a:stretch>
            <a:fillRect/>
          </a:stretch>
        </p:blipFill>
        <p:spPr bwMode="auto">
          <a:xfrm>
            <a:off x="611560" y="1844824"/>
            <a:ext cx="7956376" cy="48965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sz="3600" smtClean="0"/>
              <a:t>The current bottleneck in social dialogue</a:t>
            </a:r>
            <a:endParaRPr lang="en-US" sz="3600"/>
          </a:p>
        </p:txBody>
      </p:sp>
      <p:sp>
        <p:nvSpPr>
          <p:cNvPr id="3" name="2 İçerik Yer Tutucusu"/>
          <p:cNvSpPr>
            <a:spLocks noGrp="1"/>
          </p:cNvSpPr>
          <p:nvPr>
            <p:ph idx="1"/>
          </p:nvPr>
        </p:nvSpPr>
        <p:spPr/>
        <p:txBody>
          <a:bodyPr/>
          <a:lstStyle/>
          <a:p>
            <a:pPr>
              <a:spcAft>
                <a:spcPts val="1000"/>
              </a:spcAft>
            </a:pPr>
            <a:r>
              <a:rPr lang="en-US" sz="2800" dirty="0" smtClean="0"/>
              <a:t>In order to for a trade union to make a collective agreement, at least 10% of the total workers in that line of business should be union members. </a:t>
            </a:r>
          </a:p>
          <a:p>
            <a:pPr lvl="1">
              <a:spcAft>
                <a:spcPts val="1000"/>
              </a:spcAft>
            </a:pPr>
            <a:r>
              <a:rPr lang="en-US" sz="2000" dirty="0" smtClean="0"/>
              <a:t>The Ministry of Employment and Social Security has not renewed union data since 2009 – so there is a mismatch of data between the Ministry and the Social Security Institution</a:t>
            </a:r>
          </a:p>
          <a:p>
            <a:pPr lvl="1">
              <a:spcAft>
                <a:spcPts val="1000"/>
              </a:spcAft>
            </a:pPr>
            <a:r>
              <a:rPr lang="en-US" sz="2000" dirty="0" smtClean="0"/>
              <a:t>No collective agreements can be signed since February 2012 </a:t>
            </a:r>
          </a:p>
          <a:p>
            <a:pPr>
              <a:spcAft>
                <a:spcPts val="1000"/>
              </a:spcAft>
            </a:pPr>
            <a:r>
              <a:rPr lang="en-US" sz="2800" dirty="0" smtClean="0"/>
              <a:t>The new law that has been enacted after the report was written changes the current industrial relations system in favor of workers and unions. </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548680"/>
            <a:ext cx="8515672" cy="578768"/>
          </a:xfrm>
        </p:spPr>
        <p:txBody>
          <a:bodyPr>
            <a:noAutofit/>
          </a:bodyPr>
          <a:lstStyle/>
          <a:p>
            <a:r>
              <a:rPr lang="en-US" sz="3200" smtClean="0"/>
              <a:t>Outline</a:t>
            </a:r>
            <a:endParaRPr lang="en-US" sz="3200"/>
          </a:p>
        </p:txBody>
      </p:sp>
      <p:sp>
        <p:nvSpPr>
          <p:cNvPr id="3" name="2 İçerik Yer Tutucusu"/>
          <p:cNvSpPr>
            <a:spLocks noGrp="1"/>
          </p:cNvSpPr>
          <p:nvPr>
            <p:ph idx="1"/>
          </p:nvPr>
        </p:nvSpPr>
        <p:spPr>
          <a:xfrm>
            <a:off x="251520" y="980728"/>
            <a:ext cx="8640960" cy="5256584"/>
          </a:xfrm>
        </p:spPr>
        <p:txBody>
          <a:bodyPr/>
          <a:lstStyle/>
          <a:p>
            <a:pPr>
              <a:spcAft>
                <a:spcPts val="800"/>
              </a:spcAft>
            </a:pPr>
            <a:r>
              <a:rPr lang="tr-TR" sz="2500" dirty="0" err="1" smtClean="0"/>
              <a:t>Methodology</a:t>
            </a:r>
            <a:endParaRPr lang="tr-TR" sz="2500" dirty="0" smtClean="0"/>
          </a:p>
          <a:p>
            <a:pPr>
              <a:spcAft>
                <a:spcPts val="800"/>
              </a:spcAft>
            </a:pPr>
            <a:r>
              <a:rPr lang="en-US" sz="2500" dirty="0" smtClean="0"/>
              <a:t>Framework of </a:t>
            </a:r>
            <a:r>
              <a:rPr lang="en-US" sz="2500" dirty="0" err="1" smtClean="0"/>
              <a:t>Industial</a:t>
            </a:r>
            <a:r>
              <a:rPr lang="en-US" sz="2500" dirty="0" smtClean="0"/>
              <a:t> Relations in Turkey</a:t>
            </a:r>
          </a:p>
          <a:p>
            <a:pPr>
              <a:spcAft>
                <a:spcPts val="800"/>
              </a:spcAft>
            </a:pPr>
            <a:r>
              <a:rPr lang="en-US" sz="2500" dirty="0" smtClean="0"/>
              <a:t>Current legislation and social dialogue mechanisms</a:t>
            </a:r>
          </a:p>
          <a:p>
            <a:pPr>
              <a:spcAft>
                <a:spcPts val="800"/>
              </a:spcAft>
            </a:pPr>
            <a:r>
              <a:rPr lang="en-US" sz="2500" dirty="0" smtClean="0"/>
              <a:t>Impact of </a:t>
            </a:r>
            <a:r>
              <a:rPr lang="tr-TR" sz="2500" dirty="0" err="1" smtClean="0"/>
              <a:t>the</a:t>
            </a:r>
            <a:r>
              <a:rPr lang="tr-TR" sz="2500" smtClean="0"/>
              <a:t> </a:t>
            </a:r>
            <a:r>
              <a:rPr lang="en-US" sz="2500" smtClean="0"/>
              <a:t>2008 </a:t>
            </a:r>
            <a:r>
              <a:rPr lang="en-US" sz="2500" dirty="0" smtClean="0"/>
              <a:t>crisis on the Turkish economy and employment</a:t>
            </a:r>
          </a:p>
          <a:p>
            <a:pPr>
              <a:spcAft>
                <a:spcPts val="800"/>
              </a:spcAft>
            </a:pPr>
            <a:r>
              <a:rPr lang="en-US" sz="2500" dirty="0" smtClean="0"/>
              <a:t>Government policy responses to the crisis and its costs</a:t>
            </a:r>
          </a:p>
          <a:p>
            <a:pPr>
              <a:spcAft>
                <a:spcPts val="800"/>
              </a:spcAft>
            </a:pPr>
            <a:r>
              <a:rPr lang="en-US" sz="2500" dirty="0" smtClean="0"/>
              <a:t>Policy responses and social dialogue at three different levels</a:t>
            </a:r>
          </a:p>
          <a:p>
            <a:pPr lvl="1">
              <a:spcAft>
                <a:spcPts val="800"/>
              </a:spcAft>
            </a:pPr>
            <a:r>
              <a:rPr lang="en-US" sz="1800" dirty="0" smtClean="0"/>
              <a:t>National level</a:t>
            </a:r>
          </a:p>
          <a:p>
            <a:pPr lvl="1">
              <a:spcAft>
                <a:spcPts val="800"/>
              </a:spcAft>
            </a:pPr>
            <a:r>
              <a:rPr lang="en-US" sz="1800" dirty="0" smtClean="0"/>
              <a:t>Cross-</a:t>
            </a:r>
            <a:r>
              <a:rPr lang="en-US" sz="1800" dirty="0" err="1" smtClean="0"/>
              <a:t>sectoral</a:t>
            </a:r>
            <a:r>
              <a:rPr lang="en-US" sz="1800" dirty="0" smtClean="0"/>
              <a:t> level</a:t>
            </a:r>
          </a:p>
          <a:p>
            <a:pPr lvl="1">
              <a:spcAft>
                <a:spcPts val="800"/>
              </a:spcAft>
            </a:pPr>
            <a:r>
              <a:rPr lang="en-US" sz="1800" dirty="0" smtClean="0"/>
              <a:t>Company level</a:t>
            </a:r>
          </a:p>
          <a:p>
            <a:pPr>
              <a:spcAft>
                <a:spcPts val="800"/>
              </a:spcAft>
            </a:pPr>
            <a:r>
              <a:rPr lang="en-US" sz="2500" dirty="0" smtClean="0"/>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733256"/>
            <a:ext cx="8534400" cy="838200"/>
          </a:xfrm>
        </p:spPr>
        <p:txBody>
          <a:bodyPr/>
          <a:lstStyle/>
          <a:p>
            <a:pPr algn="r"/>
            <a:r>
              <a:rPr lang="tr-TR" sz="4000" dirty="0" err="1" smtClean="0"/>
              <a:t>Crisis</a:t>
            </a:r>
            <a:r>
              <a:rPr lang="tr-TR" sz="4000" dirty="0" smtClean="0"/>
              <a:t> </a:t>
            </a:r>
            <a:r>
              <a:rPr lang="tr-TR" sz="4000" dirty="0" err="1" smtClean="0"/>
              <a:t>and</a:t>
            </a:r>
            <a:r>
              <a:rPr lang="tr-TR" sz="4000" dirty="0" smtClean="0"/>
              <a:t> </a:t>
            </a:r>
            <a:r>
              <a:rPr lang="tr-TR" sz="4000" dirty="0" err="1" smtClean="0"/>
              <a:t>challenges</a:t>
            </a:r>
            <a:r>
              <a:rPr lang="tr-TR" sz="4000" dirty="0" smtClean="0"/>
              <a:t> of </a:t>
            </a:r>
            <a:r>
              <a:rPr lang="tr-TR" sz="4000" dirty="0" err="1" smtClean="0"/>
              <a:t>social</a:t>
            </a:r>
            <a:r>
              <a:rPr lang="tr-TR" sz="4000" dirty="0" smtClean="0"/>
              <a:t> </a:t>
            </a:r>
            <a:r>
              <a:rPr lang="tr-TR" sz="4000" dirty="0" err="1" smtClean="0"/>
              <a:t>dialogue</a:t>
            </a:r>
            <a:endParaRPr lang="tr-TR"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692696"/>
            <a:ext cx="8892480" cy="720080"/>
          </a:xfrm>
        </p:spPr>
        <p:txBody>
          <a:bodyPr/>
          <a:lstStyle/>
          <a:p>
            <a:r>
              <a:rPr lang="tr-TR" sz="3400" dirty="0" err="1" smtClean="0"/>
              <a:t>Impact</a:t>
            </a:r>
            <a:r>
              <a:rPr lang="tr-TR" sz="3400" dirty="0" smtClean="0"/>
              <a:t> of Global </a:t>
            </a:r>
            <a:r>
              <a:rPr lang="tr-TR" sz="3400" dirty="0" err="1" smtClean="0"/>
              <a:t>Economic</a:t>
            </a:r>
            <a:r>
              <a:rPr lang="tr-TR" sz="3400" dirty="0" smtClean="0"/>
              <a:t> </a:t>
            </a:r>
            <a:r>
              <a:rPr lang="tr-TR" sz="3400" dirty="0" err="1" smtClean="0"/>
              <a:t>Crisis</a:t>
            </a:r>
            <a:r>
              <a:rPr lang="tr-TR" sz="3400" dirty="0" smtClean="0"/>
              <a:t> on </a:t>
            </a:r>
            <a:r>
              <a:rPr lang="tr-TR" sz="3400" dirty="0" err="1" smtClean="0"/>
              <a:t>Turkey</a:t>
            </a:r>
            <a:endParaRPr lang="tr-TR" sz="3400" dirty="0"/>
          </a:p>
        </p:txBody>
      </p:sp>
      <p:sp>
        <p:nvSpPr>
          <p:cNvPr id="3" name="2 İçerik Yer Tutucusu"/>
          <p:cNvSpPr>
            <a:spLocks noGrp="1"/>
          </p:cNvSpPr>
          <p:nvPr>
            <p:ph idx="1"/>
          </p:nvPr>
        </p:nvSpPr>
        <p:spPr>
          <a:xfrm>
            <a:off x="0" y="5678016"/>
            <a:ext cx="9144000" cy="1179984"/>
          </a:xfrm>
        </p:spPr>
        <p:txBody>
          <a:bodyPr/>
          <a:lstStyle/>
          <a:p>
            <a:pPr>
              <a:spcAft>
                <a:spcPts val="500"/>
              </a:spcAft>
            </a:pPr>
            <a:r>
              <a:rPr lang="tr-TR" sz="2000" dirty="0" smtClean="0"/>
              <a:t>Turkey </a:t>
            </a:r>
            <a:r>
              <a:rPr lang="tr-TR" sz="2000" dirty="0" err="1" smtClean="0"/>
              <a:t>suffered</a:t>
            </a:r>
            <a:r>
              <a:rPr lang="tr-TR" sz="2000" dirty="0" smtClean="0"/>
              <a:t> </a:t>
            </a:r>
            <a:r>
              <a:rPr lang="tr-TR" sz="2000" dirty="0" err="1" smtClean="0"/>
              <a:t>severely</a:t>
            </a:r>
            <a:r>
              <a:rPr lang="tr-TR" sz="2000" dirty="0" smtClean="0"/>
              <a:t> </a:t>
            </a:r>
            <a:r>
              <a:rPr lang="tr-TR" sz="2000" dirty="0" err="1" smtClean="0"/>
              <a:t>from</a:t>
            </a:r>
            <a:r>
              <a:rPr lang="tr-TR" sz="2000" dirty="0" smtClean="0"/>
              <a:t> </a:t>
            </a:r>
            <a:r>
              <a:rPr lang="tr-TR" sz="2000" dirty="0" err="1" smtClean="0"/>
              <a:t>the</a:t>
            </a:r>
            <a:r>
              <a:rPr lang="tr-TR" sz="2000" dirty="0" smtClean="0"/>
              <a:t> </a:t>
            </a:r>
            <a:r>
              <a:rPr lang="tr-TR" sz="2000" dirty="0" err="1" smtClean="0"/>
              <a:t>crisis</a:t>
            </a:r>
            <a:r>
              <a:rPr lang="tr-TR" sz="2000" dirty="0" smtClean="0"/>
              <a:t>, but it </a:t>
            </a:r>
            <a:r>
              <a:rPr lang="tr-TR" sz="2000" dirty="0" err="1" smtClean="0"/>
              <a:t>recovered</a:t>
            </a:r>
            <a:r>
              <a:rPr lang="tr-TR" sz="2000" dirty="0" smtClean="0"/>
              <a:t> </a:t>
            </a:r>
            <a:r>
              <a:rPr lang="tr-TR" sz="2000" dirty="0" err="1" smtClean="0"/>
              <a:t>quickly</a:t>
            </a:r>
            <a:endParaRPr lang="tr-TR" sz="2000" dirty="0" smtClean="0"/>
          </a:p>
          <a:p>
            <a:pPr lvl="1">
              <a:spcAft>
                <a:spcPts val="500"/>
              </a:spcAft>
            </a:pPr>
            <a:r>
              <a:rPr lang="tr-TR" sz="1800" dirty="0" err="1" smtClean="0"/>
              <a:t>Comprehensive</a:t>
            </a:r>
            <a:r>
              <a:rPr lang="tr-TR" sz="1800" dirty="0" smtClean="0"/>
              <a:t> </a:t>
            </a:r>
            <a:r>
              <a:rPr lang="tr-TR" sz="1800" dirty="0" err="1" smtClean="0"/>
              <a:t>banking</a:t>
            </a:r>
            <a:r>
              <a:rPr lang="tr-TR" sz="1800" dirty="0" smtClean="0"/>
              <a:t> </a:t>
            </a:r>
            <a:r>
              <a:rPr lang="tr-TR" sz="1800" dirty="0" err="1" smtClean="0"/>
              <a:t>reforms</a:t>
            </a:r>
            <a:r>
              <a:rPr lang="tr-TR" sz="1800" dirty="0" smtClean="0"/>
              <a:t> </a:t>
            </a:r>
            <a:r>
              <a:rPr lang="tr-TR" sz="1800" dirty="0" err="1" smtClean="0"/>
              <a:t>after</a:t>
            </a:r>
            <a:r>
              <a:rPr lang="tr-TR" sz="1800" dirty="0" smtClean="0"/>
              <a:t> </a:t>
            </a:r>
            <a:r>
              <a:rPr lang="tr-TR" sz="1800" dirty="0" err="1" smtClean="0"/>
              <a:t>the</a:t>
            </a:r>
            <a:r>
              <a:rPr lang="tr-TR" sz="1800" dirty="0" smtClean="0"/>
              <a:t> 2001 </a:t>
            </a:r>
            <a:r>
              <a:rPr lang="tr-TR" sz="1800" dirty="0" err="1" smtClean="0"/>
              <a:t>economic</a:t>
            </a:r>
            <a:r>
              <a:rPr lang="tr-TR" sz="1800" dirty="0" smtClean="0"/>
              <a:t> </a:t>
            </a:r>
            <a:r>
              <a:rPr lang="tr-TR" sz="1800" dirty="0" err="1" smtClean="0"/>
              <a:t>crisis</a:t>
            </a:r>
            <a:endParaRPr lang="tr-TR" sz="1800" dirty="0" smtClean="0"/>
          </a:p>
          <a:p>
            <a:pPr lvl="1">
              <a:spcAft>
                <a:spcPts val="500"/>
              </a:spcAft>
            </a:pPr>
            <a:r>
              <a:rPr lang="tr-TR" sz="1800" dirty="0" err="1" smtClean="0"/>
              <a:t>Accumulated</a:t>
            </a:r>
            <a:r>
              <a:rPr lang="tr-TR" sz="1800" dirty="0" smtClean="0"/>
              <a:t> </a:t>
            </a:r>
            <a:r>
              <a:rPr lang="tr-TR" sz="1800" dirty="0" err="1" smtClean="0"/>
              <a:t>Knowledge</a:t>
            </a:r>
            <a:r>
              <a:rPr lang="tr-TR" sz="1800" dirty="0" smtClean="0"/>
              <a:t> </a:t>
            </a:r>
            <a:r>
              <a:rPr lang="tr-TR" sz="1800" dirty="0" err="1" smtClean="0"/>
              <a:t>and</a:t>
            </a:r>
            <a:r>
              <a:rPr lang="tr-TR" sz="1800" dirty="0" smtClean="0"/>
              <a:t> </a:t>
            </a:r>
            <a:r>
              <a:rPr lang="tr-TR" sz="1800" dirty="0" err="1" smtClean="0"/>
              <a:t>Experience</a:t>
            </a:r>
            <a:r>
              <a:rPr lang="tr-TR" sz="1800" dirty="0" smtClean="0"/>
              <a:t> </a:t>
            </a:r>
            <a:r>
              <a:rPr lang="tr-TR" sz="1800" dirty="0" err="1" smtClean="0"/>
              <a:t>from</a:t>
            </a:r>
            <a:r>
              <a:rPr lang="tr-TR" sz="1800" dirty="0" smtClean="0"/>
              <a:t> </a:t>
            </a:r>
            <a:r>
              <a:rPr lang="tr-TR" sz="1800" dirty="0" err="1" smtClean="0"/>
              <a:t>past</a:t>
            </a:r>
            <a:r>
              <a:rPr lang="tr-TR" sz="1800" dirty="0" smtClean="0"/>
              <a:t> </a:t>
            </a:r>
            <a:r>
              <a:rPr lang="tr-TR" sz="1800" dirty="0" err="1" smtClean="0"/>
              <a:t>economic</a:t>
            </a:r>
            <a:r>
              <a:rPr lang="tr-TR" sz="1800" dirty="0" smtClean="0"/>
              <a:t> </a:t>
            </a:r>
            <a:r>
              <a:rPr lang="tr-TR" sz="1800" dirty="0" err="1" smtClean="0"/>
              <a:t>crises</a:t>
            </a:r>
            <a:r>
              <a:rPr lang="tr-TR" sz="1800" dirty="0" smtClean="0"/>
              <a:t> </a:t>
            </a:r>
            <a:r>
              <a:rPr lang="tr-TR" sz="1800" dirty="0" err="1" smtClean="0"/>
              <a:t>Turkey</a:t>
            </a:r>
            <a:r>
              <a:rPr lang="tr-TR" sz="1800" dirty="0" smtClean="0"/>
              <a:t> </a:t>
            </a:r>
            <a:r>
              <a:rPr lang="tr-TR" sz="1800" dirty="0" err="1" smtClean="0"/>
              <a:t>lived</a:t>
            </a:r>
            <a:endParaRPr lang="tr-TR" sz="1800" dirty="0" smtClean="0"/>
          </a:p>
        </p:txBody>
      </p:sp>
      <p:graphicFrame>
        <p:nvGraphicFramePr>
          <p:cNvPr id="4" name="3 Tablo"/>
          <p:cNvGraphicFramePr>
            <a:graphicFrameLocks noGrp="1"/>
          </p:cNvGraphicFramePr>
          <p:nvPr/>
        </p:nvGraphicFramePr>
        <p:xfrm>
          <a:off x="683568" y="1484784"/>
          <a:ext cx="7920880" cy="3995928"/>
        </p:xfrm>
        <a:graphic>
          <a:graphicData uri="http://schemas.openxmlformats.org/drawingml/2006/table">
            <a:tbl>
              <a:tblPr firstRow="1" bandRow="1">
                <a:tableStyleId>{5C22544A-7EE6-4342-B048-85BDC9FD1C3A}</a:tableStyleId>
              </a:tblPr>
              <a:tblGrid>
                <a:gridCol w="1980220"/>
                <a:gridCol w="1980220"/>
                <a:gridCol w="1980220"/>
                <a:gridCol w="1980220"/>
              </a:tblGrid>
              <a:tr h="431264">
                <a:tc gridSpan="2">
                  <a:txBody>
                    <a:bodyPr/>
                    <a:lstStyle/>
                    <a:p>
                      <a:pPr algn="ctr">
                        <a:lnSpc>
                          <a:spcPct val="115000"/>
                        </a:lnSpc>
                        <a:spcAft>
                          <a:spcPts val="0"/>
                        </a:spcAft>
                      </a:pPr>
                      <a:r>
                        <a:rPr lang="en-GB" sz="1900" dirty="0" smtClean="0">
                          <a:solidFill>
                            <a:srgbClr val="000000"/>
                          </a:solidFill>
                          <a:latin typeface="Calibri"/>
                          <a:ea typeface="Times New Roman"/>
                          <a:cs typeface="Calibri"/>
                        </a:rPr>
                        <a:t>10 </a:t>
                      </a:r>
                      <a:r>
                        <a:rPr lang="en-GB" sz="1900" dirty="0">
                          <a:solidFill>
                            <a:srgbClr val="000000"/>
                          </a:solidFill>
                          <a:latin typeface="Calibri"/>
                          <a:ea typeface="Times New Roman"/>
                          <a:cs typeface="Calibri"/>
                        </a:rPr>
                        <a:t>Economies that Contracted the Most in 2009</a:t>
                      </a:r>
                      <a:endParaRPr lang="tr-TR" sz="1900" dirty="0">
                        <a:latin typeface="Calibri"/>
                        <a:ea typeface="Calibri"/>
                        <a:cs typeface="Times New Roman"/>
                      </a:endParaRPr>
                    </a:p>
                  </a:txBody>
                  <a:tcPr marL="44450" marR="44450" marT="0" marB="0" anchor="ctr"/>
                </a:tc>
                <a:tc hMerge="1">
                  <a:txBody>
                    <a:bodyPr/>
                    <a:lstStyle/>
                    <a:p>
                      <a:endParaRPr lang="tr-TR"/>
                    </a:p>
                  </a:txBody>
                  <a:tcPr/>
                </a:tc>
                <a:tc gridSpan="2">
                  <a:txBody>
                    <a:bodyPr/>
                    <a:lstStyle/>
                    <a:p>
                      <a:pPr algn="ctr">
                        <a:lnSpc>
                          <a:spcPct val="115000"/>
                        </a:lnSpc>
                        <a:spcAft>
                          <a:spcPts val="0"/>
                        </a:spcAft>
                      </a:pPr>
                      <a:r>
                        <a:rPr lang="en-GB" sz="1900" dirty="0">
                          <a:solidFill>
                            <a:srgbClr val="000000"/>
                          </a:solidFill>
                          <a:latin typeface="Calibri"/>
                          <a:ea typeface="Times New Roman"/>
                          <a:cs typeface="Calibri"/>
                        </a:rPr>
                        <a:t>10 Economies that Grew Most Rapidly in 2010</a:t>
                      </a:r>
                      <a:endParaRPr lang="tr-TR" sz="1900" dirty="0">
                        <a:latin typeface="Calibri"/>
                        <a:ea typeface="Calibri"/>
                        <a:cs typeface="Times New Roman"/>
                      </a:endParaRPr>
                    </a:p>
                  </a:txBody>
                  <a:tcPr marL="44450" marR="44450" marT="0" marB="0" anchor="ctr"/>
                </a:tc>
                <a:tc hMerge="1">
                  <a:txBody>
                    <a:bodyPr/>
                    <a:lstStyle/>
                    <a:p>
                      <a:endParaRPr lang="tr-TR"/>
                    </a:p>
                  </a:txBody>
                  <a:tcPr/>
                </a:tc>
              </a:tr>
              <a:tr h="247726">
                <a:tc>
                  <a:txBody>
                    <a:bodyPr/>
                    <a:lstStyle/>
                    <a:p>
                      <a:pPr>
                        <a:lnSpc>
                          <a:spcPct val="115000"/>
                        </a:lnSpc>
                        <a:spcAft>
                          <a:spcPts val="0"/>
                        </a:spcAft>
                      </a:pPr>
                      <a:r>
                        <a:rPr lang="en-GB" sz="1900" dirty="0">
                          <a:solidFill>
                            <a:srgbClr val="000000"/>
                          </a:solidFill>
                          <a:latin typeface="Calibri"/>
                          <a:ea typeface="Times New Roman"/>
                          <a:cs typeface="Calibri"/>
                        </a:rPr>
                        <a:t>Finland</a:t>
                      </a:r>
                      <a:endParaRPr lang="tr-TR" sz="1900" dirty="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dirty="0">
                          <a:solidFill>
                            <a:srgbClr val="000000"/>
                          </a:solidFill>
                          <a:latin typeface="Calibri"/>
                          <a:ea typeface="Times New Roman"/>
                          <a:cs typeface="Calibri"/>
                        </a:rPr>
                        <a:t>-8.3</a:t>
                      </a:r>
                      <a:endParaRPr lang="tr-TR" sz="1900" dirty="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dirty="0">
                          <a:solidFill>
                            <a:srgbClr val="000000"/>
                          </a:solidFill>
                          <a:latin typeface="Calibri"/>
                          <a:ea typeface="Times New Roman"/>
                          <a:cs typeface="Calibri"/>
                        </a:rPr>
                        <a:t>Singapore</a:t>
                      </a:r>
                      <a:endParaRPr lang="tr-TR" sz="1900" dirty="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dirty="0">
                          <a:solidFill>
                            <a:srgbClr val="000000"/>
                          </a:solidFill>
                          <a:latin typeface="Calibri"/>
                          <a:ea typeface="Times New Roman"/>
                          <a:cs typeface="Calibri"/>
                        </a:rPr>
                        <a:t>14.5</a:t>
                      </a:r>
                      <a:endParaRPr lang="tr-TR" sz="1900" dirty="0">
                        <a:latin typeface="Calibri"/>
                        <a:ea typeface="Calibri"/>
                        <a:cs typeface="Times New Roman"/>
                      </a:endParaRPr>
                    </a:p>
                  </a:txBody>
                  <a:tcPr marL="44450" marR="44450" marT="0" marB="0" anchor="b"/>
                </a:tc>
              </a:tr>
              <a:tr h="221819">
                <a:tc>
                  <a:txBody>
                    <a:bodyPr/>
                    <a:lstStyle/>
                    <a:p>
                      <a:pPr>
                        <a:lnSpc>
                          <a:spcPct val="115000"/>
                        </a:lnSpc>
                        <a:spcAft>
                          <a:spcPts val="0"/>
                        </a:spcAft>
                      </a:pPr>
                      <a:r>
                        <a:rPr lang="en-GB" sz="1900">
                          <a:solidFill>
                            <a:srgbClr val="000000"/>
                          </a:solidFill>
                          <a:latin typeface="Calibri"/>
                          <a:ea typeface="Times New Roman"/>
                          <a:cs typeface="Calibri"/>
                        </a:rPr>
                        <a:t>Russia</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-7.9</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Taiwan</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dirty="0">
                          <a:solidFill>
                            <a:srgbClr val="000000"/>
                          </a:solidFill>
                          <a:latin typeface="Calibri"/>
                          <a:ea typeface="Times New Roman"/>
                          <a:cs typeface="Calibri"/>
                        </a:rPr>
                        <a:t>10.8</a:t>
                      </a:r>
                      <a:endParaRPr lang="tr-TR" sz="1900" dirty="0">
                        <a:latin typeface="Calibri"/>
                        <a:ea typeface="Calibri"/>
                        <a:cs typeface="Times New Roman"/>
                      </a:endParaRPr>
                    </a:p>
                  </a:txBody>
                  <a:tcPr marL="44450" marR="44450" marT="0" marB="0" anchor="b"/>
                </a:tc>
              </a:tr>
              <a:tr h="221819">
                <a:tc>
                  <a:txBody>
                    <a:bodyPr/>
                    <a:lstStyle/>
                    <a:p>
                      <a:pPr>
                        <a:lnSpc>
                          <a:spcPct val="115000"/>
                        </a:lnSpc>
                        <a:spcAft>
                          <a:spcPts val="0"/>
                        </a:spcAft>
                      </a:pPr>
                      <a:r>
                        <a:rPr lang="en-GB" sz="1900">
                          <a:solidFill>
                            <a:srgbClr val="000000"/>
                          </a:solidFill>
                          <a:latin typeface="Calibri"/>
                          <a:ea typeface="Times New Roman"/>
                          <a:cs typeface="Calibri"/>
                        </a:rPr>
                        <a:t>Hungary</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-6.7</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China</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dirty="0">
                          <a:solidFill>
                            <a:srgbClr val="000000"/>
                          </a:solidFill>
                          <a:latin typeface="Calibri"/>
                          <a:ea typeface="Times New Roman"/>
                          <a:cs typeface="Calibri"/>
                        </a:rPr>
                        <a:t>10.3</a:t>
                      </a:r>
                      <a:endParaRPr lang="tr-TR" sz="1900" dirty="0">
                        <a:latin typeface="Calibri"/>
                        <a:ea typeface="Calibri"/>
                        <a:cs typeface="Times New Roman"/>
                      </a:endParaRPr>
                    </a:p>
                  </a:txBody>
                  <a:tcPr marL="44450" marR="44450" marT="0" marB="0" anchor="b"/>
                </a:tc>
              </a:tr>
              <a:tr h="262437">
                <a:tc>
                  <a:txBody>
                    <a:bodyPr/>
                    <a:lstStyle/>
                    <a:p>
                      <a:pPr>
                        <a:lnSpc>
                          <a:spcPct val="115000"/>
                        </a:lnSpc>
                        <a:spcAft>
                          <a:spcPts val="0"/>
                        </a:spcAft>
                      </a:pPr>
                      <a:r>
                        <a:rPr lang="en-GB" sz="1900">
                          <a:solidFill>
                            <a:srgbClr val="000000"/>
                          </a:solidFill>
                          <a:latin typeface="Calibri"/>
                          <a:ea typeface="Times New Roman"/>
                          <a:cs typeface="Calibri"/>
                        </a:rPr>
                        <a:t>Mexico</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-6.5</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Argentina</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dirty="0">
                          <a:solidFill>
                            <a:srgbClr val="000000"/>
                          </a:solidFill>
                          <a:latin typeface="Calibri"/>
                          <a:ea typeface="Times New Roman"/>
                          <a:cs typeface="Calibri"/>
                        </a:rPr>
                        <a:t>9.1</a:t>
                      </a:r>
                      <a:endParaRPr lang="tr-TR" sz="1900" dirty="0">
                        <a:latin typeface="Calibri"/>
                        <a:ea typeface="Calibri"/>
                        <a:cs typeface="Times New Roman"/>
                      </a:endParaRPr>
                    </a:p>
                  </a:txBody>
                  <a:tcPr marL="44450" marR="44450" marT="0" marB="0" anchor="b"/>
                </a:tc>
              </a:tr>
              <a:tr h="221819">
                <a:tc>
                  <a:txBody>
                    <a:bodyPr/>
                    <a:lstStyle/>
                    <a:p>
                      <a:pPr>
                        <a:lnSpc>
                          <a:spcPct val="115000"/>
                        </a:lnSpc>
                        <a:spcAft>
                          <a:spcPts val="0"/>
                        </a:spcAft>
                      </a:pPr>
                      <a:r>
                        <a:rPr lang="en-GB" sz="1900">
                          <a:solidFill>
                            <a:srgbClr val="000000"/>
                          </a:solidFill>
                          <a:latin typeface="Calibri"/>
                          <a:ea typeface="Times New Roman"/>
                          <a:cs typeface="Calibri"/>
                        </a:rPr>
                        <a:t>Japan</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-6.3</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b="1">
                          <a:solidFill>
                            <a:srgbClr val="FF0000"/>
                          </a:solidFill>
                          <a:latin typeface="Calibri"/>
                          <a:ea typeface="Times New Roman"/>
                          <a:cs typeface="Calibri"/>
                        </a:rPr>
                        <a:t>Turkey</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b="1">
                          <a:solidFill>
                            <a:srgbClr val="FF0000"/>
                          </a:solidFill>
                          <a:latin typeface="Calibri"/>
                          <a:ea typeface="Times New Roman"/>
                          <a:cs typeface="Calibri"/>
                        </a:rPr>
                        <a:t>8.9</a:t>
                      </a:r>
                      <a:endParaRPr lang="tr-TR" sz="1900">
                        <a:latin typeface="Calibri"/>
                        <a:ea typeface="Calibri"/>
                        <a:cs typeface="Times New Roman"/>
                      </a:endParaRPr>
                    </a:p>
                  </a:txBody>
                  <a:tcPr marL="44450" marR="44450" marT="0" marB="0" anchor="b"/>
                </a:tc>
              </a:tr>
              <a:tr h="221819">
                <a:tc>
                  <a:txBody>
                    <a:bodyPr/>
                    <a:lstStyle/>
                    <a:p>
                      <a:pPr>
                        <a:lnSpc>
                          <a:spcPct val="115000"/>
                        </a:lnSpc>
                        <a:spcAft>
                          <a:spcPts val="0"/>
                        </a:spcAft>
                      </a:pPr>
                      <a:r>
                        <a:rPr lang="en-GB" sz="1900">
                          <a:solidFill>
                            <a:srgbClr val="000000"/>
                          </a:solidFill>
                          <a:latin typeface="Calibri"/>
                          <a:ea typeface="Times New Roman"/>
                          <a:cs typeface="Calibri"/>
                        </a:rPr>
                        <a:t>Denmark</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-5.2</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India</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dirty="0">
                          <a:solidFill>
                            <a:srgbClr val="000000"/>
                          </a:solidFill>
                          <a:latin typeface="Calibri"/>
                          <a:ea typeface="Times New Roman"/>
                          <a:cs typeface="Calibri"/>
                        </a:rPr>
                        <a:t>8.6</a:t>
                      </a:r>
                      <a:endParaRPr lang="tr-TR" sz="1900" dirty="0">
                        <a:latin typeface="Calibri"/>
                        <a:ea typeface="Calibri"/>
                        <a:cs typeface="Times New Roman"/>
                      </a:endParaRPr>
                    </a:p>
                  </a:txBody>
                  <a:tcPr marL="44450" marR="44450" marT="0" marB="0" anchor="b"/>
                </a:tc>
              </a:tr>
              <a:tr h="221819">
                <a:tc>
                  <a:txBody>
                    <a:bodyPr/>
                    <a:lstStyle/>
                    <a:p>
                      <a:pPr>
                        <a:lnSpc>
                          <a:spcPct val="115000"/>
                        </a:lnSpc>
                        <a:spcAft>
                          <a:spcPts val="0"/>
                        </a:spcAft>
                      </a:pPr>
                      <a:r>
                        <a:rPr lang="en-GB" sz="1900">
                          <a:solidFill>
                            <a:srgbClr val="000000"/>
                          </a:solidFill>
                          <a:latin typeface="Calibri"/>
                          <a:ea typeface="Times New Roman"/>
                          <a:cs typeface="Calibri"/>
                        </a:rPr>
                        <a:t>Sweden</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-5.1</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Thailand</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7.8</a:t>
                      </a:r>
                      <a:endParaRPr lang="tr-TR" sz="1900">
                        <a:latin typeface="Calibri"/>
                        <a:ea typeface="Calibri"/>
                        <a:cs typeface="Times New Roman"/>
                      </a:endParaRPr>
                    </a:p>
                  </a:txBody>
                  <a:tcPr marL="44450" marR="44450" marT="0" marB="0" anchor="b"/>
                </a:tc>
              </a:tr>
              <a:tr h="221819">
                <a:tc>
                  <a:txBody>
                    <a:bodyPr/>
                    <a:lstStyle/>
                    <a:p>
                      <a:pPr>
                        <a:lnSpc>
                          <a:spcPct val="115000"/>
                        </a:lnSpc>
                        <a:spcAft>
                          <a:spcPts val="0"/>
                        </a:spcAft>
                      </a:pPr>
                      <a:r>
                        <a:rPr lang="en-GB" sz="1900">
                          <a:solidFill>
                            <a:srgbClr val="000000"/>
                          </a:solidFill>
                          <a:latin typeface="Calibri"/>
                          <a:ea typeface="Times New Roman"/>
                          <a:cs typeface="Calibri"/>
                        </a:rPr>
                        <a:t>Italy</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-5.1</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Brazil</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7.5</a:t>
                      </a:r>
                      <a:endParaRPr lang="tr-TR" sz="1900">
                        <a:latin typeface="Calibri"/>
                        <a:ea typeface="Calibri"/>
                        <a:cs typeface="Times New Roman"/>
                      </a:endParaRPr>
                    </a:p>
                  </a:txBody>
                  <a:tcPr marL="44450" marR="44450" marT="0" marB="0" anchor="b"/>
                </a:tc>
              </a:tr>
              <a:tr h="287509">
                <a:tc>
                  <a:txBody>
                    <a:bodyPr/>
                    <a:lstStyle/>
                    <a:p>
                      <a:pPr>
                        <a:lnSpc>
                          <a:spcPct val="115000"/>
                        </a:lnSpc>
                        <a:spcAft>
                          <a:spcPts val="0"/>
                        </a:spcAft>
                      </a:pPr>
                      <a:r>
                        <a:rPr lang="en-GB" sz="1900">
                          <a:solidFill>
                            <a:srgbClr val="000000"/>
                          </a:solidFill>
                          <a:latin typeface="Calibri"/>
                          <a:ea typeface="Times New Roman"/>
                          <a:cs typeface="Calibri"/>
                        </a:rPr>
                        <a:t>United Kingdom</a:t>
                      </a:r>
                      <a:endParaRPr lang="tr-TR" sz="190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a:solidFill>
                            <a:srgbClr val="000000"/>
                          </a:solidFill>
                          <a:latin typeface="Calibri"/>
                          <a:ea typeface="Times New Roman"/>
                          <a:cs typeface="Calibri"/>
                        </a:rPr>
                        <a:t>-5</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Malaysia</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7.2</a:t>
                      </a:r>
                      <a:endParaRPr lang="tr-TR" sz="1900">
                        <a:latin typeface="Calibri"/>
                        <a:ea typeface="Calibri"/>
                        <a:cs typeface="Times New Roman"/>
                      </a:endParaRPr>
                    </a:p>
                  </a:txBody>
                  <a:tcPr marL="44450" marR="44450" marT="0" marB="0" anchor="b"/>
                </a:tc>
              </a:tr>
              <a:tr h="248463">
                <a:tc>
                  <a:txBody>
                    <a:bodyPr/>
                    <a:lstStyle/>
                    <a:p>
                      <a:pPr>
                        <a:lnSpc>
                          <a:spcPct val="115000"/>
                        </a:lnSpc>
                        <a:spcAft>
                          <a:spcPts val="0"/>
                        </a:spcAft>
                      </a:pPr>
                      <a:r>
                        <a:rPr lang="en-GB" sz="1900" b="1" dirty="0">
                          <a:solidFill>
                            <a:srgbClr val="FF0000"/>
                          </a:solidFill>
                          <a:latin typeface="Calibri"/>
                          <a:ea typeface="Times New Roman"/>
                          <a:cs typeface="Calibri"/>
                        </a:rPr>
                        <a:t>Turkey</a:t>
                      </a:r>
                      <a:endParaRPr lang="tr-TR" sz="1900" dirty="0">
                        <a:latin typeface="Calibri"/>
                        <a:ea typeface="Calibri"/>
                        <a:cs typeface="Times New Roman"/>
                      </a:endParaRPr>
                    </a:p>
                  </a:txBody>
                  <a:tcPr marL="44450" marR="44450" marT="0" marB="0" anchor="b"/>
                </a:tc>
                <a:tc>
                  <a:txBody>
                    <a:bodyPr/>
                    <a:lstStyle/>
                    <a:p>
                      <a:pPr algn="ctr">
                        <a:lnSpc>
                          <a:spcPct val="115000"/>
                        </a:lnSpc>
                        <a:spcAft>
                          <a:spcPts val="0"/>
                        </a:spcAft>
                      </a:pPr>
                      <a:r>
                        <a:rPr lang="en-GB" sz="1900" b="1" dirty="0">
                          <a:solidFill>
                            <a:srgbClr val="FF0000"/>
                          </a:solidFill>
                          <a:latin typeface="Calibri"/>
                          <a:ea typeface="Times New Roman"/>
                          <a:cs typeface="Calibri"/>
                        </a:rPr>
                        <a:t>-4.7</a:t>
                      </a:r>
                      <a:endParaRPr lang="tr-TR" sz="1900" dirty="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a:solidFill>
                            <a:srgbClr val="000000"/>
                          </a:solidFill>
                          <a:latin typeface="Calibri"/>
                          <a:ea typeface="Times New Roman"/>
                          <a:cs typeface="Calibri"/>
                        </a:rPr>
                        <a:t>Hong Kong</a:t>
                      </a:r>
                      <a:endParaRPr lang="tr-TR" sz="1900">
                        <a:latin typeface="Calibri"/>
                        <a:ea typeface="Calibri"/>
                        <a:cs typeface="Times New Roman"/>
                      </a:endParaRPr>
                    </a:p>
                  </a:txBody>
                  <a:tcPr marL="44450" marR="44450" marT="0" marB="0" anchor="b"/>
                </a:tc>
                <a:tc>
                  <a:txBody>
                    <a:bodyPr/>
                    <a:lstStyle/>
                    <a:p>
                      <a:pPr algn="l">
                        <a:lnSpc>
                          <a:spcPct val="115000"/>
                        </a:lnSpc>
                        <a:spcAft>
                          <a:spcPts val="0"/>
                        </a:spcAft>
                      </a:pPr>
                      <a:r>
                        <a:rPr lang="en-GB" sz="1900" dirty="0">
                          <a:solidFill>
                            <a:srgbClr val="000000"/>
                          </a:solidFill>
                          <a:latin typeface="Calibri"/>
                          <a:ea typeface="Times New Roman"/>
                          <a:cs typeface="Calibri"/>
                        </a:rPr>
                        <a:t>6.9</a:t>
                      </a:r>
                      <a:endParaRPr lang="tr-TR" sz="1900" dirty="0">
                        <a:latin typeface="Calibri"/>
                        <a:ea typeface="Calibri"/>
                        <a:cs typeface="Times New Roman"/>
                      </a:endParaRPr>
                    </a:p>
                  </a:txBody>
                  <a:tcPr marL="44450" marR="44450" marT="0" marB="0" anchor="b"/>
                </a:tc>
              </a:tr>
            </a:tbl>
          </a:graphicData>
        </a:graphic>
      </p:graphicFrame>
      <p:sp>
        <p:nvSpPr>
          <p:cNvPr id="5" name="4 Metin kutusu"/>
          <p:cNvSpPr txBox="1"/>
          <p:nvPr/>
        </p:nvSpPr>
        <p:spPr>
          <a:xfrm>
            <a:off x="6660232" y="5445224"/>
            <a:ext cx="2284536" cy="461665"/>
          </a:xfrm>
          <a:prstGeom prst="rect">
            <a:avLst/>
          </a:prstGeom>
          <a:noFill/>
        </p:spPr>
        <p:txBody>
          <a:bodyPr wrap="none" rtlCol="0">
            <a:spAutoFit/>
          </a:bodyPr>
          <a:lstStyle/>
          <a:p>
            <a:r>
              <a:rPr lang="en-GB" sz="1200" dirty="0" smtClean="0"/>
              <a:t>Source: The Economist, TEPAV</a:t>
            </a:r>
            <a:endParaRPr lang="tr-TR" sz="1200" dirty="0" smtClean="0"/>
          </a:p>
          <a:p>
            <a:endParaRPr lang="tr-TR"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18592"/>
            <a:ext cx="7920880" cy="838200"/>
          </a:xfrm>
        </p:spPr>
        <p:txBody>
          <a:bodyPr>
            <a:noAutofit/>
          </a:bodyPr>
          <a:lstStyle/>
          <a:p>
            <a:r>
              <a:rPr lang="tr-TR" sz="3200" dirty="0" err="1" smtClean="0"/>
              <a:t>Turkey</a:t>
            </a:r>
            <a:r>
              <a:rPr lang="tr-TR" sz="3200" dirty="0" smtClean="0"/>
              <a:t> </a:t>
            </a:r>
            <a:r>
              <a:rPr lang="tr-TR" sz="3200" dirty="0" err="1" smtClean="0"/>
              <a:t>recovered</a:t>
            </a:r>
            <a:r>
              <a:rPr lang="tr-TR" sz="3200" dirty="0" smtClean="0"/>
              <a:t> </a:t>
            </a:r>
            <a:r>
              <a:rPr lang="tr-TR" sz="3200" dirty="0" err="1" smtClean="0"/>
              <a:t>from</a:t>
            </a:r>
            <a:r>
              <a:rPr lang="tr-TR" sz="3200" dirty="0" smtClean="0"/>
              <a:t> </a:t>
            </a:r>
            <a:r>
              <a:rPr lang="tr-TR" sz="3200" dirty="0" err="1" smtClean="0"/>
              <a:t>the</a:t>
            </a:r>
            <a:r>
              <a:rPr lang="tr-TR" sz="3200" dirty="0" smtClean="0"/>
              <a:t> </a:t>
            </a:r>
            <a:r>
              <a:rPr lang="tr-TR" sz="3200" dirty="0" err="1" smtClean="0"/>
              <a:t>crisis</a:t>
            </a:r>
            <a:r>
              <a:rPr lang="tr-TR" sz="3200" dirty="0" smtClean="0"/>
              <a:t> </a:t>
            </a:r>
            <a:r>
              <a:rPr lang="tr-TR" sz="3200" dirty="0" err="1" smtClean="0"/>
              <a:t>by</a:t>
            </a:r>
            <a:r>
              <a:rPr lang="tr-TR" sz="3200" dirty="0" smtClean="0"/>
              <a:t> </a:t>
            </a:r>
            <a:r>
              <a:rPr lang="tr-TR" sz="3200" dirty="0" err="1" smtClean="0"/>
              <a:t>the</a:t>
            </a:r>
            <a:r>
              <a:rPr lang="tr-TR" sz="3200" dirty="0" smtClean="0"/>
              <a:t> </a:t>
            </a:r>
            <a:r>
              <a:rPr lang="tr-TR" sz="3200" dirty="0" err="1" smtClean="0"/>
              <a:t>increase</a:t>
            </a:r>
            <a:r>
              <a:rPr lang="tr-TR" sz="3200" dirty="0" smtClean="0"/>
              <a:t> in </a:t>
            </a:r>
            <a:r>
              <a:rPr lang="tr-TR" sz="3200" dirty="0" err="1" smtClean="0"/>
              <a:t>domestic</a:t>
            </a:r>
            <a:r>
              <a:rPr lang="tr-TR" sz="3200" dirty="0" smtClean="0"/>
              <a:t> </a:t>
            </a:r>
            <a:r>
              <a:rPr lang="tr-TR" sz="3200" dirty="0" err="1" smtClean="0"/>
              <a:t>demand</a:t>
            </a:r>
            <a:endParaRPr lang="tr-TR" sz="3200" dirty="0"/>
          </a:p>
        </p:txBody>
      </p:sp>
      <p:pic>
        <p:nvPicPr>
          <p:cNvPr id="14" name="13 Resim"/>
          <p:cNvPicPr/>
          <p:nvPr/>
        </p:nvPicPr>
        <p:blipFill>
          <a:blip r:embed="rId2" cstate="print"/>
          <a:srcRect/>
          <a:stretch>
            <a:fillRect/>
          </a:stretch>
        </p:blipFill>
        <p:spPr bwMode="auto">
          <a:xfrm>
            <a:off x="683568" y="1628800"/>
            <a:ext cx="7776864" cy="4248472"/>
          </a:xfrm>
          <a:prstGeom prst="rect">
            <a:avLst/>
          </a:prstGeom>
          <a:noFill/>
          <a:ln w="9525">
            <a:noFill/>
            <a:miter lim="800000"/>
            <a:headEnd/>
            <a:tailEnd/>
          </a:ln>
        </p:spPr>
      </p:pic>
      <p:sp>
        <p:nvSpPr>
          <p:cNvPr id="2062" name="Text Box 14"/>
          <p:cNvSpPr txBox="1">
            <a:spLocks noChangeArrowheads="1"/>
          </p:cNvSpPr>
          <p:nvPr/>
        </p:nvSpPr>
        <p:spPr bwMode="auto">
          <a:xfrm>
            <a:off x="4148212" y="5949280"/>
            <a:ext cx="1719932" cy="49688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tr-TR" sz="1600" b="0" i="0" u="none" strike="noStrike" cap="none" normalizeH="0" baseline="0" dirty="0" err="1" smtClean="0">
                <a:ln>
                  <a:noFill/>
                </a:ln>
                <a:solidFill>
                  <a:srgbClr val="C00000"/>
                </a:solidFill>
                <a:effectLst/>
                <a:latin typeface="Calibri" pitchFamily="34" charset="0"/>
                <a:cs typeface="Arial" pitchFamily="34" charset="0"/>
              </a:rPr>
              <a:t>Domestic</a:t>
            </a:r>
            <a:r>
              <a:rPr kumimoji="0" lang="tr-TR" sz="1600" b="0" i="0" u="none" strike="noStrike" cap="none" normalizeH="0" baseline="0" dirty="0" smtClean="0">
                <a:ln>
                  <a:noFill/>
                </a:ln>
                <a:solidFill>
                  <a:srgbClr val="C00000"/>
                </a:solidFill>
                <a:effectLst/>
                <a:latin typeface="Calibri" pitchFamily="34" charset="0"/>
                <a:cs typeface="Arial" pitchFamily="34" charset="0"/>
              </a:rPr>
              <a:t> </a:t>
            </a:r>
            <a:r>
              <a:rPr kumimoji="0" lang="tr-TR" sz="1600" b="0" i="0" u="none" strike="noStrike" cap="none" normalizeH="0" baseline="0" dirty="0" err="1" smtClean="0">
                <a:ln>
                  <a:noFill/>
                </a:ln>
                <a:solidFill>
                  <a:srgbClr val="C00000"/>
                </a:solidFill>
                <a:effectLst/>
                <a:latin typeface="Calibri" pitchFamily="34" charset="0"/>
                <a:cs typeface="Arial" pitchFamily="34" charset="0"/>
              </a:rPr>
              <a:t>demand</a:t>
            </a:r>
            <a:r>
              <a:rPr kumimoji="0" lang="tr-TR" sz="1600" b="0" i="0" u="none" strike="noStrike" cap="none" normalizeH="0" baseline="0" dirty="0" smtClean="0">
                <a:ln>
                  <a:noFill/>
                </a:ln>
                <a:solidFill>
                  <a:srgbClr val="C00000"/>
                </a:solidFill>
                <a:effectLst/>
                <a:latin typeface="Calibri" pitchFamily="34" charset="0"/>
                <a:cs typeface="Arial" pitchFamily="34" charset="0"/>
              </a:rPr>
              <a:t> </a:t>
            </a:r>
            <a:r>
              <a:rPr kumimoji="0" lang="tr-TR" sz="1600" b="0" i="0" u="none" strike="noStrike" cap="none" normalizeH="0" dirty="0" smtClean="0">
                <a:ln>
                  <a:noFill/>
                </a:ln>
                <a:solidFill>
                  <a:srgbClr val="C00000"/>
                </a:solidFill>
                <a:effectLst/>
                <a:latin typeface="Calibri" pitchFamily="34" charset="0"/>
                <a:cs typeface="Arial" pitchFamily="34" charset="0"/>
              </a:rPr>
              <a:t>(</a:t>
            </a:r>
            <a:r>
              <a:rPr kumimoji="0" lang="tr-TR" sz="1600" b="0" i="0" u="none" strike="noStrike" cap="none" normalizeH="0" dirty="0" err="1" smtClean="0">
                <a:ln>
                  <a:noFill/>
                </a:ln>
                <a:solidFill>
                  <a:srgbClr val="C00000"/>
                </a:solidFill>
                <a:effectLst/>
                <a:latin typeface="Calibri" pitchFamily="34" charset="0"/>
                <a:cs typeface="Arial" pitchFamily="34" charset="0"/>
              </a:rPr>
              <a:t>share</a:t>
            </a:r>
            <a:r>
              <a:rPr kumimoji="0" lang="tr-TR" sz="1600" b="0" i="0" u="none" strike="noStrike" cap="none" normalizeH="0" dirty="0" smtClean="0">
                <a:ln>
                  <a:noFill/>
                </a:ln>
                <a:solidFill>
                  <a:srgbClr val="C00000"/>
                </a:solidFill>
                <a:effectLst/>
                <a:latin typeface="Calibri" pitchFamily="34" charset="0"/>
                <a:cs typeface="Arial" pitchFamily="34" charset="0"/>
              </a:rPr>
              <a:t> in GDP)</a:t>
            </a:r>
            <a:endParaRPr lang="tr-TR" sz="2800" dirty="0" smtClean="0">
              <a:latin typeface="Arial" pitchFamily="34" charset="0"/>
              <a:cs typeface="Arial" pitchFamily="34" charset="0"/>
            </a:endParaRPr>
          </a:p>
        </p:txBody>
      </p:sp>
      <p:cxnSp>
        <p:nvCxnSpPr>
          <p:cNvPr id="2063" name="AutoShape 15"/>
          <p:cNvCxnSpPr>
            <a:cxnSpLocks noChangeShapeType="1"/>
          </p:cNvCxnSpPr>
          <p:nvPr/>
        </p:nvCxnSpPr>
        <p:spPr bwMode="auto">
          <a:xfrm>
            <a:off x="3563888" y="6167362"/>
            <a:ext cx="579029" cy="0"/>
          </a:xfrm>
          <a:prstGeom prst="straightConnector1">
            <a:avLst/>
          </a:prstGeom>
          <a:noFill/>
          <a:ln w="31750">
            <a:solidFill>
              <a:srgbClr val="C00000"/>
            </a:solidFill>
            <a:round/>
            <a:headEnd/>
            <a:tailEnd/>
          </a:ln>
        </p:spPr>
      </p:cxnSp>
      <p:sp>
        <p:nvSpPr>
          <p:cNvPr id="2064" name="Text Box 16"/>
          <p:cNvSpPr txBox="1">
            <a:spLocks noChangeArrowheads="1"/>
          </p:cNvSpPr>
          <p:nvPr/>
        </p:nvSpPr>
        <p:spPr bwMode="auto">
          <a:xfrm>
            <a:off x="1673796" y="5949280"/>
            <a:ext cx="1602060" cy="49688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tr-TR" sz="1600" dirty="0" err="1" smtClean="0">
                <a:solidFill>
                  <a:srgbClr val="17365D"/>
                </a:solidFill>
                <a:latin typeface="Calibri" pitchFamily="34" charset="0"/>
                <a:cs typeface="Arial" pitchFamily="34" charset="0"/>
              </a:rPr>
              <a:t>External</a:t>
            </a:r>
            <a:r>
              <a:rPr lang="tr-TR" sz="1600" dirty="0" smtClean="0">
                <a:solidFill>
                  <a:srgbClr val="17365D"/>
                </a:solidFill>
                <a:latin typeface="Calibri" pitchFamily="34" charset="0"/>
                <a:cs typeface="Arial" pitchFamily="34" charset="0"/>
              </a:rPr>
              <a:t> </a:t>
            </a:r>
            <a:r>
              <a:rPr lang="tr-TR" sz="1600" dirty="0" err="1" smtClean="0">
                <a:solidFill>
                  <a:srgbClr val="17365D"/>
                </a:solidFill>
                <a:latin typeface="Calibri" pitchFamily="34" charset="0"/>
                <a:cs typeface="Arial" pitchFamily="34" charset="0"/>
              </a:rPr>
              <a:t>demand</a:t>
            </a:r>
            <a:r>
              <a:rPr kumimoji="0" lang="tr-TR" sz="1600" b="0" i="0" u="none" strike="noStrike" cap="none" normalizeH="0" baseline="0" dirty="0" smtClean="0">
                <a:ln>
                  <a:noFill/>
                </a:ln>
                <a:solidFill>
                  <a:srgbClr val="17365D"/>
                </a:solidFill>
                <a:effectLst/>
                <a:latin typeface="Calibri" pitchFamily="34" charset="0"/>
                <a:cs typeface="Arial" pitchFamily="34" charset="0"/>
              </a:rPr>
              <a:t/>
            </a:r>
            <a:br>
              <a:rPr kumimoji="0" lang="tr-TR" sz="1600" b="0" i="0" u="none" strike="noStrike" cap="none" normalizeH="0" baseline="0" dirty="0" smtClean="0">
                <a:ln>
                  <a:noFill/>
                </a:ln>
                <a:solidFill>
                  <a:srgbClr val="17365D"/>
                </a:solidFill>
                <a:effectLst/>
                <a:latin typeface="Calibri" pitchFamily="34" charset="0"/>
                <a:cs typeface="Arial" pitchFamily="34" charset="0"/>
              </a:rPr>
            </a:br>
            <a:r>
              <a:rPr kumimoji="0" lang="tr-TR" sz="1600" b="0" i="0" u="none" strike="noStrike" cap="none" normalizeH="0" baseline="0" dirty="0" smtClean="0">
                <a:ln>
                  <a:noFill/>
                </a:ln>
                <a:solidFill>
                  <a:srgbClr val="17365D"/>
                </a:solidFill>
                <a:effectLst/>
                <a:latin typeface="Calibri" pitchFamily="34" charset="0"/>
                <a:cs typeface="Arial" pitchFamily="34" charset="0"/>
              </a:rPr>
              <a:t>(</a:t>
            </a:r>
            <a:r>
              <a:rPr kumimoji="0" lang="tr-TR" sz="1600" b="0" i="0" u="none" strike="noStrike" cap="none" normalizeH="0" baseline="0" dirty="0" err="1" smtClean="0">
                <a:ln>
                  <a:noFill/>
                </a:ln>
                <a:solidFill>
                  <a:srgbClr val="17365D"/>
                </a:solidFill>
                <a:effectLst/>
                <a:latin typeface="Calibri" pitchFamily="34" charset="0"/>
                <a:cs typeface="Arial" pitchFamily="34" charset="0"/>
              </a:rPr>
              <a:t>share</a:t>
            </a:r>
            <a:r>
              <a:rPr kumimoji="0" lang="tr-TR" sz="1600" b="0" i="0" u="none" strike="noStrike" cap="none" normalizeH="0" baseline="0" dirty="0" smtClean="0">
                <a:ln>
                  <a:noFill/>
                </a:ln>
                <a:solidFill>
                  <a:srgbClr val="17365D"/>
                </a:solidFill>
                <a:effectLst/>
                <a:latin typeface="Calibri" pitchFamily="34" charset="0"/>
                <a:cs typeface="Arial" pitchFamily="34" charset="0"/>
              </a:rPr>
              <a:t> in GDP)</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6373837" y="5949280"/>
            <a:ext cx="1582539" cy="38893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tr-TR" sz="1600" dirty="0" smtClean="0">
                <a:solidFill>
                  <a:srgbClr val="17365D"/>
                </a:solidFill>
                <a:latin typeface="Calibri" pitchFamily="34" charset="0"/>
                <a:cs typeface="Arial" pitchFamily="34" charset="0"/>
              </a:rPr>
              <a:t>GDP </a:t>
            </a:r>
            <a:r>
              <a:rPr lang="tr-TR" sz="1600" dirty="0" err="1" smtClean="0">
                <a:solidFill>
                  <a:srgbClr val="17365D"/>
                </a:solidFill>
                <a:latin typeface="Calibri" pitchFamily="34" charset="0"/>
                <a:cs typeface="Arial" pitchFamily="34" charset="0"/>
              </a:rPr>
              <a:t>growth</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66" name="AutoShape 18"/>
          <p:cNvCxnSpPr>
            <a:cxnSpLocks noChangeShapeType="1"/>
          </p:cNvCxnSpPr>
          <p:nvPr/>
        </p:nvCxnSpPr>
        <p:spPr bwMode="auto">
          <a:xfrm>
            <a:off x="1043608" y="6167362"/>
            <a:ext cx="630188" cy="0"/>
          </a:xfrm>
          <a:prstGeom prst="straightConnector1">
            <a:avLst/>
          </a:prstGeom>
          <a:noFill/>
          <a:ln w="31750">
            <a:solidFill>
              <a:srgbClr val="365F91"/>
            </a:solidFill>
            <a:round/>
            <a:headEnd/>
            <a:tailEnd/>
          </a:ln>
        </p:spPr>
      </p:cxnSp>
      <p:sp>
        <p:nvSpPr>
          <p:cNvPr id="2067" name="Rectangle 19"/>
          <p:cNvSpPr>
            <a:spLocks noChangeArrowheads="1"/>
          </p:cNvSpPr>
          <p:nvPr/>
        </p:nvSpPr>
        <p:spPr bwMode="auto">
          <a:xfrm>
            <a:off x="6213301" y="6094313"/>
            <a:ext cx="160536" cy="145057"/>
          </a:xfrm>
          <a:prstGeom prst="rect">
            <a:avLst/>
          </a:prstGeom>
          <a:solidFill>
            <a:srgbClr val="1F497D"/>
          </a:solidFill>
          <a:ln w="9525">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tr-TR" sz="2400"/>
          </a:p>
        </p:txBody>
      </p:sp>
      <p:sp>
        <p:nvSpPr>
          <p:cNvPr id="26" name="25 Metin kutusu"/>
          <p:cNvSpPr txBox="1"/>
          <p:nvPr/>
        </p:nvSpPr>
        <p:spPr>
          <a:xfrm>
            <a:off x="6836189" y="6581001"/>
            <a:ext cx="2129365" cy="276999"/>
          </a:xfrm>
          <a:prstGeom prst="rect">
            <a:avLst/>
          </a:prstGeom>
          <a:noFill/>
        </p:spPr>
        <p:txBody>
          <a:bodyPr wrap="none" rtlCol="0">
            <a:spAutoFit/>
          </a:bodyPr>
          <a:lstStyle/>
          <a:p>
            <a:r>
              <a:rPr lang="tr-TR" sz="1200" dirty="0" err="1" smtClean="0"/>
              <a:t>Source</a:t>
            </a:r>
            <a:r>
              <a:rPr lang="tr-TR" sz="1200" dirty="0" smtClean="0"/>
              <a:t>: </a:t>
            </a:r>
            <a:r>
              <a:rPr lang="tr-TR" sz="1200" dirty="0" err="1" smtClean="0"/>
              <a:t>Turkey</a:t>
            </a:r>
            <a:r>
              <a:rPr lang="tr-TR" sz="1200" dirty="0" smtClean="0"/>
              <a:t> Data </a:t>
            </a:r>
            <a:r>
              <a:rPr lang="tr-TR" sz="1200" dirty="0" err="1" smtClean="0"/>
              <a:t>Monitor</a:t>
            </a:r>
            <a:endParaRPr lang="tr-TR" sz="1200" dirty="0"/>
          </a:p>
        </p:txBody>
      </p:sp>
      <p:sp>
        <p:nvSpPr>
          <p:cNvPr id="11" name="10 Metin kutusu"/>
          <p:cNvSpPr txBox="1"/>
          <p:nvPr/>
        </p:nvSpPr>
        <p:spPr>
          <a:xfrm>
            <a:off x="8316416" y="2057446"/>
            <a:ext cx="400110" cy="1428468"/>
          </a:xfrm>
          <a:prstGeom prst="rect">
            <a:avLst/>
          </a:prstGeom>
          <a:noFill/>
        </p:spPr>
        <p:txBody>
          <a:bodyPr vert="vert270" wrap="none" rtlCol="0">
            <a:spAutoFit/>
          </a:bodyPr>
          <a:lstStyle/>
          <a:p>
            <a:r>
              <a:rPr lang="tr-TR" sz="1400" dirty="0" smtClean="0"/>
              <a:t>GDP </a:t>
            </a:r>
            <a:r>
              <a:rPr lang="tr-TR" sz="1400" dirty="0" err="1" smtClean="0"/>
              <a:t>Growth</a:t>
            </a:r>
            <a:r>
              <a:rPr lang="tr-TR" sz="1400" dirty="0" smtClean="0"/>
              <a:t> rate</a:t>
            </a:r>
            <a:endParaRPr lang="tr-TR" sz="1400" dirty="0"/>
          </a:p>
        </p:txBody>
      </p:sp>
      <p:sp>
        <p:nvSpPr>
          <p:cNvPr id="12" name="11 Metin kutusu"/>
          <p:cNvSpPr txBox="1"/>
          <p:nvPr/>
        </p:nvSpPr>
        <p:spPr>
          <a:xfrm>
            <a:off x="251520" y="1871369"/>
            <a:ext cx="400110" cy="2043893"/>
          </a:xfrm>
          <a:prstGeom prst="rect">
            <a:avLst/>
          </a:prstGeom>
          <a:noFill/>
        </p:spPr>
        <p:txBody>
          <a:bodyPr vert="vert270" wrap="none" rtlCol="0">
            <a:spAutoFit/>
          </a:bodyPr>
          <a:lstStyle/>
          <a:p>
            <a:r>
              <a:rPr lang="tr-TR" sz="1400" dirty="0" err="1" smtClean="0"/>
              <a:t>Share</a:t>
            </a:r>
            <a:r>
              <a:rPr lang="tr-TR" sz="1400" dirty="0" smtClean="0"/>
              <a:t> of </a:t>
            </a:r>
            <a:r>
              <a:rPr lang="tr-TR" sz="1400" dirty="0" err="1" smtClean="0"/>
              <a:t>demand</a:t>
            </a:r>
            <a:r>
              <a:rPr lang="tr-TR" sz="1400" dirty="0" smtClean="0"/>
              <a:t> in GDP</a:t>
            </a:r>
            <a:endParaRPr lang="tr-T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0800000" flipV="1">
            <a:off x="179512" y="836712"/>
            <a:ext cx="8712968" cy="504056"/>
          </a:xfrm>
        </p:spPr>
        <p:txBody>
          <a:bodyPr>
            <a:noAutofit/>
          </a:bodyPr>
          <a:lstStyle/>
          <a:p>
            <a:r>
              <a:rPr lang="tr-TR" sz="2800" dirty="0" err="1" smtClean="0"/>
              <a:t>Employment</a:t>
            </a:r>
            <a:r>
              <a:rPr lang="tr-TR" sz="2800" dirty="0" smtClean="0"/>
              <a:t> in </a:t>
            </a:r>
            <a:r>
              <a:rPr lang="tr-TR" sz="2800" dirty="0" err="1" smtClean="0"/>
              <a:t>manufacturing</a:t>
            </a:r>
            <a:r>
              <a:rPr lang="tr-TR" sz="2800" dirty="0" smtClean="0"/>
              <a:t> </a:t>
            </a:r>
            <a:r>
              <a:rPr lang="tr-TR" sz="2800" dirty="0" err="1" smtClean="0"/>
              <a:t>was</a:t>
            </a:r>
            <a:r>
              <a:rPr lang="tr-TR" sz="2800" dirty="0" smtClean="0"/>
              <a:t> </a:t>
            </a:r>
            <a:r>
              <a:rPr lang="tr-TR" sz="2800" dirty="0" err="1" smtClean="0"/>
              <a:t>the</a:t>
            </a:r>
            <a:r>
              <a:rPr lang="tr-TR" sz="2800" dirty="0" smtClean="0"/>
              <a:t> </a:t>
            </a:r>
            <a:r>
              <a:rPr lang="tr-TR" sz="2800" dirty="0" err="1" smtClean="0"/>
              <a:t>worst</a:t>
            </a:r>
            <a:r>
              <a:rPr lang="tr-TR" sz="2800" dirty="0" smtClean="0"/>
              <a:t> </a:t>
            </a:r>
            <a:r>
              <a:rPr lang="tr-TR" sz="2800" dirty="0" err="1" smtClean="0"/>
              <a:t>affected</a:t>
            </a:r>
            <a:endParaRPr lang="tr-TR" sz="2800" dirty="0"/>
          </a:p>
        </p:txBody>
      </p:sp>
      <p:graphicFrame>
        <p:nvGraphicFramePr>
          <p:cNvPr id="4" name="3 Grafik"/>
          <p:cNvGraphicFramePr/>
          <p:nvPr/>
        </p:nvGraphicFramePr>
        <p:xfrm>
          <a:off x="395536" y="1991544"/>
          <a:ext cx="7848872"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Metin kutusu"/>
          <p:cNvSpPr txBox="1"/>
          <p:nvPr/>
        </p:nvSpPr>
        <p:spPr>
          <a:xfrm>
            <a:off x="2627784" y="1991544"/>
            <a:ext cx="1312603" cy="866904"/>
          </a:xfrm>
          <a:prstGeom prst="rect">
            <a:avLst/>
          </a:prstGeom>
          <a:noFill/>
        </p:spPr>
        <p:txBody>
          <a:bodyPr wrap="none" rtlCol="0">
            <a:spAutoFit/>
          </a:bodyPr>
          <a:lstStyle/>
          <a:p>
            <a:pPr>
              <a:spcAft>
                <a:spcPts val="500"/>
              </a:spcAft>
            </a:pPr>
            <a:r>
              <a:rPr lang="tr-TR" sz="1400" dirty="0" err="1" smtClean="0"/>
              <a:t>Agriculture</a:t>
            </a:r>
            <a:endParaRPr lang="tr-TR" sz="1400" dirty="0" smtClean="0"/>
          </a:p>
          <a:p>
            <a:pPr>
              <a:spcAft>
                <a:spcPts val="500"/>
              </a:spcAft>
            </a:pPr>
            <a:r>
              <a:rPr lang="tr-TR" sz="1400" dirty="0" err="1" smtClean="0"/>
              <a:t>Manufacturing</a:t>
            </a:r>
            <a:endParaRPr lang="tr-TR" sz="1400" dirty="0" smtClean="0"/>
          </a:p>
          <a:p>
            <a:pPr>
              <a:spcAft>
                <a:spcPts val="500"/>
              </a:spcAft>
            </a:pPr>
            <a:r>
              <a:rPr lang="tr-TR" sz="1400" dirty="0" err="1" smtClean="0"/>
              <a:t>Services</a:t>
            </a:r>
            <a:endParaRPr lang="tr-TR" sz="1400" dirty="0"/>
          </a:p>
        </p:txBody>
      </p:sp>
      <p:cxnSp>
        <p:nvCxnSpPr>
          <p:cNvPr id="7" name="6 Düz Bağlayıcı"/>
          <p:cNvCxnSpPr/>
          <p:nvPr/>
        </p:nvCxnSpPr>
        <p:spPr>
          <a:xfrm>
            <a:off x="2051720" y="2135560"/>
            <a:ext cx="504056"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2051720" y="2423592"/>
            <a:ext cx="5040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2051720" y="2711624"/>
            <a:ext cx="50405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flipV="1">
            <a:off x="4932040" y="1991544"/>
            <a:ext cx="0" cy="3744416"/>
          </a:xfrm>
          <a:prstGeom prst="line">
            <a:avLst/>
          </a:prstGeom>
          <a:ln w="31750">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flipV="1">
            <a:off x="5652120" y="1991544"/>
            <a:ext cx="0" cy="3744416"/>
          </a:xfrm>
          <a:prstGeom prst="line">
            <a:avLst/>
          </a:prstGeom>
          <a:ln w="31750">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1043608" y="1559496"/>
            <a:ext cx="7056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err="1" smtClean="0">
                <a:solidFill>
                  <a:schemeClr val="bg1"/>
                </a:solidFill>
              </a:rPr>
              <a:t>Changes</a:t>
            </a:r>
            <a:r>
              <a:rPr lang="tr-TR" sz="1600" b="1" dirty="0" smtClean="0">
                <a:solidFill>
                  <a:schemeClr val="bg1"/>
                </a:solidFill>
              </a:rPr>
              <a:t> in </a:t>
            </a:r>
            <a:r>
              <a:rPr lang="tr-TR" sz="1600" b="1" dirty="0" err="1" smtClean="0">
                <a:solidFill>
                  <a:schemeClr val="bg1"/>
                </a:solidFill>
              </a:rPr>
              <a:t>employment</a:t>
            </a:r>
            <a:r>
              <a:rPr lang="tr-TR" sz="1600" b="1" dirty="0" smtClean="0">
                <a:solidFill>
                  <a:schemeClr val="bg1"/>
                </a:solidFill>
              </a:rPr>
              <a:t> in </a:t>
            </a:r>
            <a:r>
              <a:rPr lang="tr-TR" sz="1600" b="1" dirty="0" err="1" smtClean="0">
                <a:solidFill>
                  <a:schemeClr val="bg1"/>
                </a:solidFill>
              </a:rPr>
              <a:t>each</a:t>
            </a:r>
            <a:r>
              <a:rPr lang="tr-TR" sz="1600" b="1" dirty="0" smtClean="0">
                <a:solidFill>
                  <a:schemeClr val="bg1"/>
                </a:solidFill>
              </a:rPr>
              <a:t> </a:t>
            </a:r>
            <a:r>
              <a:rPr lang="tr-TR" sz="1600" b="1" dirty="0" err="1" smtClean="0">
                <a:solidFill>
                  <a:schemeClr val="bg1"/>
                </a:solidFill>
              </a:rPr>
              <a:t>sector</a:t>
            </a:r>
            <a:endParaRPr lang="tr-TR" sz="1600" b="1" dirty="0">
              <a:solidFill>
                <a:schemeClr val="bg1"/>
              </a:solidFill>
            </a:endParaRPr>
          </a:p>
        </p:txBody>
      </p:sp>
      <p:sp>
        <p:nvSpPr>
          <p:cNvPr id="17" name="16 Metin kutusu"/>
          <p:cNvSpPr txBox="1"/>
          <p:nvPr/>
        </p:nvSpPr>
        <p:spPr>
          <a:xfrm>
            <a:off x="8032414" y="6581001"/>
            <a:ext cx="1088311" cy="276999"/>
          </a:xfrm>
          <a:prstGeom prst="rect">
            <a:avLst/>
          </a:prstGeom>
          <a:noFill/>
        </p:spPr>
        <p:txBody>
          <a:bodyPr wrap="none" rtlCol="0">
            <a:spAutoFit/>
          </a:bodyPr>
          <a:lstStyle/>
          <a:p>
            <a:r>
              <a:rPr lang="tr-TR" sz="1200" dirty="0" err="1" smtClean="0"/>
              <a:t>Source</a:t>
            </a:r>
            <a:r>
              <a:rPr lang="tr-TR" sz="1200" dirty="0" smtClean="0"/>
              <a:t>: TÜİK</a:t>
            </a:r>
            <a:endParaRPr lang="tr-T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620688"/>
            <a:ext cx="8534400" cy="792088"/>
          </a:xfrm>
        </p:spPr>
        <p:txBody>
          <a:bodyPr/>
          <a:lstStyle/>
          <a:p>
            <a:r>
              <a:rPr lang="tr-TR" sz="3200" dirty="0" err="1" smtClean="0"/>
              <a:t>Trends</a:t>
            </a:r>
            <a:r>
              <a:rPr lang="tr-TR" sz="3200" dirty="0" smtClean="0"/>
              <a:t> in </a:t>
            </a:r>
            <a:r>
              <a:rPr lang="tr-TR" sz="3200" dirty="0" err="1" smtClean="0"/>
              <a:t>unemployment</a:t>
            </a:r>
            <a:r>
              <a:rPr lang="tr-TR" sz="3200" dirty="0" smtClean="0"/>
              <a:t> </a:t>
            </a:r>
            <a:r>
              <a:rPr lang="tr-TR" sz="3200" dirty="0" err="1" smtClean="0"/>
              <a:t>during</a:t>
            </a:r>
            <a:r>
              <a:rPr lang="tr-TR" sz="3200" dirty="0" smtClean="0"/>
              <a:t> </a:t>
            </a:r>
            <a:r>
              <a:rPr lang="tr-TR" sz="3200" dirty="0" err="1" smtClean="0"/>
              <a:t>the</a:t>
            </a:r>
            <a:r>
              <a:rPr lang="tr-TR" sz="3200" dirty="0" smtClean="0"/>
              <a:t> </a:t>
            </a:r>
            <a:r>
              <a:rPr lang="tr-TR" sz="3200" dirty="0" err="1" smtClean="0"/>
              <a:t>crisis</a:t>
            </a:r>
            <a:endParaRPr lang="tr-TR" sz="3200" dirty="0"/>
          </a:p>
        </p:txBody>
      </p:sp>
      <p:sp>
        <p:nvSpPr>
          <p:cNvPr id="3" name="2 İçerik Yer Tutucusu"/>
          <p:cNvSpPr>
            <a:spLocks noGrp="1"/>
          </p:cNvSpPr>
          <p:nvPr>
            <p:ph idx="1"/>
          </p:nvPr>
        </p:nvSpPr>
        <p:spPr>
          <a:xfrm>
            <a:off x="6012160" y="1556792"/>
            <a:ext cx="2880320" cy="5112568"/>
          </a:xfrm>
        </p:spPr>
        <p:txBody>
          <a:bodyPr/>
          <a:lstStyle/>
          <a:p>
            <a:pPr>
              <a:spcAft>
                <a:spcPts val="500"/>
              </a:spcAft>
            </a:pPr>
            <a:r>
              <a:rPr lang="tr-TR" sz="2000" dirty="0" err="1" smtClean="0"/>
              <a:t>For</a:t>
            </a:r>
            <a:r>
              <a:rPr lang="tr-TR" sz="2000" dirty="0" smtClean="0"/>
              <a:t> </a:t>
            </a:r>
            <a:r>
              <a:rPr lang="tr-TR" sz="2000" dirty="0" err="1" smtClean="0"/>
              <a:t>those</a:t>
            </a:r>
            <a:r>
              <a:rPr lang="tr-TR" sz="2000" dirty="0" smtClean="0"/>
              <a:t> </a:t>
            </a:r>
            <a:r>
              <a:rPr lang="tr-TR" sz="2000" dirty="0" err="1" smtClean="0"/>
              <a:t>between</a:t>
            </a:r>
            <a:r>
              <a:rPr lang="tr-TR" sz="2000" dirty="0" smtClean="0"/>
              <a:t> </a:t>
            </a:r>
            <a:r>
              <a:rPr lang="tr-TR" sz="2000" dirty="0" err="1" smtClean="0"/>
              <a:t>the</a:t>
            </a:r>
            <a:r>
              <a:rPr lang="tr-TR" sz="2000" dirty="0" smtClean="0"/>
              <a:t> </a:t>
            </a:r>
            <a:r>
              <a:rPr lang="tr-TR" sz="2000" dirty="0" err="1" smtClean="0"/>
              <a:t>ages</a:t>
            </a:r>
            <a:r>
              <a:rPr lang="tr-TR" sz="2000" dirty="0" smtClean="0"/>
              <a:t> 35-54 </a:t>
            </a:r>
            <a:r>
              <a:rPr lang="tr-TR" sz="2000" dirty="0" err="1" smtClean="0"/>
              <a:t>the</a:t>
            </a:r>
            <a:r>
              <a:rPr lang="tr-TR" sz="2000" dirty="0" smtClean="0"/>
              <a:t> rate of </a:t>
            </a:r>
            <a:r>
              <a:rPr lang="tr-TR" sz="2000" dirty="0" err="1" smtClean="0"/>
              <a:t>increase</a:t>
            </a:r>
            <a:r>
              <a:rPr lang="tr-TR" sz="2000" dirty="0" smtClean="0"/>
              <a:t> of </a:t>
            </a:r>
            <a:r>
              <a:rPr lang="tr-TR" sz="2000" dirty="0" err="1" smtClean="0"/>
              <a:t>unemployment</a:t>
            </a:r>
            <a:r>
              <a:rPr lang="tr-TR" sz="2000" dirty="0" smtClean="0"/>
              <a:t> </a:t>
            </a:r>
            <a:r>
              <a:rPr lang="tr-TR" sz="2000" dirty="0" err="1" smtClean="0"/>
              <a:t>was</a:t>
            </a:r>
            <a:r>
              <a:rPr lang="tr-TR" sz="2000" dirty="0" smtClean="0"/>
              <a:t> </a:t>
            </a:r>
            <a:r>
              <a:rPr lang="tr-TR" sz="2000" dirty="0" err="1" smtClean="0"/>
              <a:t>the</a:t>
            </a:r>
            <a:r>
              <a:rPr lang="tr-TR" sz="2000" dirty="0" smtClean="0"/>
              <a:t> </a:t>
            </a:r>
            <a:r>
              <a:rPr lang="tr-TR" sz="2000" dirty="0" err="1" smtClean="0"/>
              <a:t>highest</a:t>
            </a:r>
            <a:endParaRPr lang="tr-TR" sz="2000" dirty="0" smtClean="0"/>
          </a:p>
          <a:p>
            <a:pPr>
              <a:spcAft>
                <a:spcPts val="500"/>
              </a:spcAft>
            </a:pPr>
            <a:r>
              <a:rPr lang="tr-TR" sz="2000" dirty="0" err="1" smtClean="0"/>
              <a:t>Those</a:t>
            </a:r>
            <a:r>
              <a:rPr lang="tr-TR" sz="2000" dirty="0" smtClean="0"/>
              <a:t> </a:t>
            </a:r>
            <a:r>
              <a:rPr lang="tr-TR" sz="2000" dirty="0" err="1" smtClean="0"/>
              <a:t>who</a:t>
            </a:r>
            <a:r>
              <a:rPr lang="tr-TR" sz="2000" dirty="0" smtClean="0"/>
              <a:t> had </a:t>
            </a:r>
            <a:r>
              <a:rPr lang="tr-TR" sz="2000" dirty="0" err="1" smtClean="0"/>
              <a:t>the</a:t>
            </a:r>
            <a:r>
              <a:rPr lang="tr-TR" sz="2000" dirty="0" smtClean="0"/>
              <a:t> </a:t>
            </a:r>
            <a:r>
              <a:rPr lang="tr-TR" sz="2000" dirty="0" err="1" smtClean="0"/>
              <a:t>highest</a:t>
            </a:r>
            <a:r>
              <a:rPr lang="tr-TR" sz="2000" dirty="0" smtClean="0"/>
              <a:t> </a:t>
            </a:r>
            <a:r>
              <a:rPr lang="tr-TR" sz="2000" dirty="0" err="1" smtClean="0"/>
              <a:t>unemployment</a:t>
            </a:r>
            <a:r>
              <a:rPr lang="tr-TR" sz="2000" dirty="0" smtClean="0"/>
              <a:t> </a:t>
            </a:r>
            <a:r>
              <a:rPr lang="tr-TR" sz="2000" dirty="0" err="1" smtClean="0"/>
              <a:t>share</a:t>
            </a:r>
            <a:r>
              <a:rPr lang="tr-TR" sz="2000" dirty="0" smtClean="0"/>
              <a:t> </a:t>
            </a:r>
            <a:r>
              <a:rPr lang="tr-TR" sz="2000" dirty="0" err="1" smtClean="0"/>
              <a:t>was</a:t>
            </a:r>
            <a:r>
              <a:rPr lang="tr-TR" sz="2000" dirty="0" smtClean="0"/>
              <a:t> </a:t>
            </a:r>
            <a:r>
              <a:rPr lang="tr-TR" sz="2000" dirty="0" err="1" smtClean="0"/>
              <a:t>Primary</a:t>
            </a:r>
            <a:r>
              <a:rPr lang="tr-TR" sz="2000" dirty="0" smtClean="0"/>
              <a:t> </a:t>
            </a:r>
            <a:r>
              <a:rPr lang="tr-TR" sz="2000" dirty="0" err="1" smtClean="0"/>
              <a:t>school</a:t>
            </a:r>
            <a:r>
              <a:rPr lang="tr-TR" sz="2000" dirty="0" smtClean="0"/>
              <a:t> </a:t>
            </a:r>
            <a:r>
              <a:rPr lang="tr-TR" sz="2000" dirty="0" err="1" smtClean="0"/>
              <a:t>graduates</a:t>
            </a:r>
            <a:r>
              <a:rPr lang="tr-TR" sz="2000" dirty="0" smtClean="0"/>
              <a:t> </a:t>
            </a:r>
            <a:r>
              <a:rPr lang="tr-TR" sz="2000" dirty="0" err="1" smtClean="0"/>
              <a:t>or</a:t>
            </a:r>
            <a:r>
              <a:rPr lang="tr-TR" sz="2000" dirty="0" smtClean="0"/>
              <a:t> </a:t>
            </a:r>
            <a:r>
              <a:rPr lang="tr-TR" sz="2000" dirty="0" err="1" smtClean="0"/>
              <a:t>the</a:t>
            </a:r>
            <a:r>
              <a:rPr lang="tr-TR" sz="2000" dirty="0" smtClean="0"/>
              <a:t> </a:t>
            </a:r>
            <a:r>
              <a:rPr lang="tr-TR" sz="2000" dirty="0" err="1" smtClean="0"/>
              <a:t>less</a:t>
            </a:r>
            <a:r>
              <a:rPr lang="tr-TR" sz="2000" dirty="0" smtClean="0"/>
              <a:t> </a:t>
            </a:r>
            <a:r>
              <a:rPr lang="tr-TR" sz="2000" dirty="0" err="1" smtClean="0"/>
              <a:t>educated</a:t>
            </a:r>
            <a:r>
              <a:rPr lang="tr-TR" sz="2000" dirty="0" smtClean="0"/>
              <a:t> . </a:t>
            </a:r>
          </a:p>
          <a:p>
            <a:pPr>
              <a:spcAft>
                <a:spcPts val="500"/>
              </a:spcAft>
            </a:pPr>
            <a:r>
              <a:rPr lang="tr-TR" sz="2000" dirty="0" err="1" smtClean="0"/>
              <a:t>While</a:t>
            </a:r>
            <a:r>
              <a:rPr lang="tr-TR" sz="2000" dirty="0" smtClean="0"/>
              <a:t> </a:t>
            </a:r>
            <a:r>
              <a:rPr lang="tr-TR" sz="2000" dirty="0" err="1" smtClean="0"/>
              <a:t>male</a:t>
            </a:r>
            <a:r>
              <a:rPr lang="tr-TR" sz="2000" dirty="0" smtClean="0"/>
              <a:t> </a:t>
            </a:r>
            <a:r>
              <a:rPr lang="tr-TR" sz="2000" dirty="0" err="1" smtClean="0"/>
              <a:t>unemployment</a:t>
            </a:r>
            <a:r>
              <a:rPr lang="tr-TR" sz="2000" dirty="0" smtClean="0"/>
              <a:t> </a:t>
            </a:r>
            <a:r>
              <a:rPr lang="tr-TR" sz="2000" dirty="0" err="1" smtClean="0"/>
              <a:t>rose</a:t>
            </a:r>
            <a:r>
              <a:rPr lang="tr-TR" sz="2000" dirty="0" smtClean="0"/>
              <a:t>, </a:t>
            </a:r>
            <a:r>
              <a:rPr lang="tr-TR" sz="2000" dirty="0" err="1" smtClean="0"/>
              <a:t>female</a:t>
            </a:r>
            <a:r>
              <a:rPr lang="tr-TR" sz="2000" dirty="0" smtClean="0"/>
              <a:t> </a:t>
            </a:r>
            <a:r>
              <a:rPr lang="tr-TR" sz="2000" dirty="0" err="1" smtClean="0"/>
              <a:t>labor</a:t>
            </a:r>
            <a:r>
              <a:rPr lang="tr-TR" sz="2000" dirty="0" smtClean="0"/>
              <a:t> </a:t>
            </a:r>
            <a:r>
              <a:rPr lang="tr-TR" sz="2000" dirty="0" err="1" smtClean="0"/>
              <a:t>force</a:t>
            </a:r>
            <a:r>
              <a:rPr lang="tr-TR" sz="2000" dirty="0" smtClean="0"/>
              <a:t> </a:t>
            </a:r>
            <a:r>
              <a:rPr lang="tr-TR" sz="2000" dirty="0" err="1" smtClean="0"/>
              <a:t>participation</a:t>
            </a:r>
            <a:r>
              <a:rPr lang="tr-TR" sz="2000" dirty="0" smtClean="0"/>
              <a:t> rate </a:t>
            </a:r>
            <a:r>
              <a:rPr lang="tr-TR" sz="2000" dirty="0" err="1" smtClean="0"/>
              <a:t>increased</a:t>
            </a:r>
            <a:r>
              <a:rPr lang="tr-TR" sz="2000" dirty="0" smtClean="0"/>
              <a:t>.</a:t>
            </a:r>
            <a:endParaRPr lang="tr-TR" sz="2000" dirty="0"/>
          </a:p>
        </p:txBody>
      </p:sp>
      <p:graphicFrame>
        <p:nvGraphicFramePr>
          <p:cNvPr id="4" name="3 Grafik"/>
          <p:cNvGraphicFramePr/>
          <p:nvPr/>
        </p:nvGraphicFramePr>
        <p:xfrm>
          <a:off x="107504" y="3708226"/>
          <a:ext cx="5832648" cy="310515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4 Düz Bağlayıcı"/>
          <p:cNvCxnSpPr/>
          <p:nvPr/>
        </p:nvCxnSpPr>
        <p:spPr>
          <a:xfrm flipV="1">
            <a:off x="2555776" y="3636218"/>
            <a:ext cx="0" cy="2448272"/>
          </a:xfrm>
          <a:prstGeom prst="line">
            <a:avLst/>
          </a:prstGeom>
          <a:ln w="31750">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flipV="1">
            <a:off x="3059832" y="3636218"/>
            <a:ext cx="0" cy="2448272"/>
          </a:xfrm>
          <a:prstGeom prst="line">
            <a:avLst/>
          </a:prstGeom>
          <a:ln w="31750">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12 Tablo"/>
          <p:cNvGraphicFramePr>
            <a:graphicFrameLocks noGrp="1"/>
          </p:cNvGraphicFramePr>
          <p:nvPr/>
        </p:nvGraphicFramePr>
        <p:xfrm>
          <a:off x="251520" y="1536020"/>
          <a:ext cx="5472607" cy="1532940"/>
        </p:xfrm>
        <a:graphic>
          <a:graphicData uri="http://schemas.openxmlformats.org/drawingml/2006/table">
            <a:tbl>
              <a:tblPr>
                <a:tableStyleId>{2D5ABB26-0587-4C30-8999-92F81FD0307C}</a:tableStyleId>
              </a:tblPr>
              <a:tblGrid>
                <a:gridCol w="2088232"/>
                <a:gridCol w="864096"/>
                <a:gridCol w="1008112"/>
                <a:gridCol w="720080"/>
                <a:gridCol w="792087"/>
              </a:tblGrid>
              <a:tr h="324036">
                <a:tc>
                  <a:txBody>
                    <a:bodyPr/>
                    <a:lstStyle/>
                    <a:p>
                      <a:pPr>
                        <a:lnSpc>
                          <a:spcPct val="115000"/>
                        </a:lnSpc>
                        <a:spcAft>
                          <a:spcPts val="0"/>
                        </a:spcAft>
                      </a:pPr>
                      <a:r>
                        <a:rPr lang="tr-TR" sz="1600" b="1" dirty="0" err="1" smtClean="0">
                          <a:solidFill>
                            <a:schemeClr val="bg1"/>
                          </a:solidFill>
                        </a:rPr>
                        <a:t>Educational</a:t>
                      </a:r>
                      <a:r>
                        <a:rPr lang="tr-TR" sz="1600" b="1" baseline="0" dirty="0" smtClean="0">
                          <a:solidFill>
                            <a:schemeClr val="bg1"/>
                          </a:solidFill>
                        </a:rPr>
                        <a:t> </a:t>
                      </a:r>
                      <a:r>
                        <a:rPr lang="tr-TR" sz="1600" b="1" baseline="0" dirty="0" err="1" smtClean="0">
                          <a:solidFill>
                            <a:schemeClr val="bg1"/>
                          </a:solidFill>
                        </a:rPr>
                        <a:t>level</a:t>
                      </a:r>
                      <a:endParaRPr lang="tr-TR" sz="1600" b="1" dirty="0">
                        <a:solidFill>
                          <a:schemeClr val="bg1"/>
                        </a:solidFill>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GB" sz="1600" b="1" dirty="0">
                          <a:solidFill>
                            <a:schemeClr val="bg1"/>
                          </a:solidFill>
                        </a:rPr>
                        <a:t>15-24</a:t>
                      </a:r>
                      <a:endParaRPr lang="tr-TR" sz="1600" b="1" dirty="0">
                        <a:solidFill>
                          <a:schemeClr val="bg1"/>
                        </a:solidFill>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GB" sz="1600" b="1">
                          <a:solidFill>
                            <a:schemeClr val="bg1"/>
                          </a:solidFill>
                        </a:rPr>
                        <a:t>25-34</a:t>
                      </a:r>
                      <a:endParaRPr lang="tr-TR" sz="1600" b="1">
                        <a:solidFill>
                          <a:schemeClr val="bg1"/>
                        </a:solidFill>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en-GB" sz="1600" b="1">
                          <a:solidFill>
                            <a:schemeClr val="bg1"/>
                          </a:solidFill>
                        </a:rPr>
                        <a:t>35+</a:t>
                      </a:r>
                      <a:endParaRPr lang="tr-TR" sz="1600" b="1">
                        <a:solidFill>
                          <a:schemeClr val="bg1"/>
                        </a:solidFill>
                        <a:latin typeface="Calibri"/>
                        <a:ea typeface="Calibri"/>
                        <a:cs typeface="Times New Roman"/>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bg1"/>
                          </a:solidFill>
                        </a:rPr>
                        <a:t>Total</a:t>
                      </a:r>
                      <a:endParaRPr lang="tr-TR" sz="1200" b="1" dirty="0">
                        <a:solidFill>
                          <a:schemeClr val="bg1"/>
                        </a:solidFill>
                        <a:latin typeface="Calibri"/>
                        <a:ea typeface="Calibri"/>
                        <a:cs typeface="Times New Roman"/>
                      </a:endParaRPr>
                    </a:p>
                  </a:txBody>
                  <a:tcPr marL="68580" marR="68580" marT="0" marB="0" anchor="ctr">
                    <a:solidFill>
                      <a:schemeClr val="accent2"/>
                    </a:solidFill>
                  </a:tcPr>
                </a:tc>
              </a:tr>
              <a:tr h="324036">
                <a:tc>
                  <a:txBody>
                    <a:bodyPr/>
                    <a:lstStyle/>
                    <a:p>
                      <a:pPr>
                        <a:lnSpc>
                          <a:spcPct val="115000"/>
                        </a:lnSpc>
                        <a:spcAft>
                          <a:spcPts val="0"/>
                        </a:spcAft>
                      </a:pPr>
                      <a:r>
                        <a:rPr lang="tr-TR" sz="1600" b="1" dirty="0" err="1" smtClean="0"/>
                        <a:t>Primary</a:t>
                      </a:r>
                      <a:r>
                        <a:rPr lang="tr-TR" sz="1600" b="1" dirty="0" smtClean="0"/>
                        <a:t> </a:t>
                      </a:r>
                      <a:r>
                        <a:rPr lang="tr-TR" sz="1600" b="1" dirty="0" err="1" smtClean="0"/>
                        <a:t>school</a:t>
                      </a:r>
                      <a:r>
                        <a:rPr lang="tr-TR" sz="1600" b="1" baseline="0" dirty="0" smtClean="0"/>
                        <a:t> </a:t>
                      </a:r>
                      <a:r>
                        <a:rPr lang="tr-TR" sz="1600" b="1" baseline="0" dirty="0" err="1" smtClean="0"/>
                        <a:t>and</a:t>
                      </a:r>
                      <a:r>
                        <a:rPr lang="tr-TR" sz="1600" b="1" baseline="0" dirty="0" smtClean="0"/>
                        <a:t> </a:t>
                      </a:r>
                      <a:r>
                        <a:rPr lang="tr-TR" sz="1600" b="1" baseline="0" dirty="0" err="1" smtClean="0"/>
                        <a:t>less</a:t>
                      </a:r>
                      <a:endParaRPr lang="tr-TR" sz="1600" b="1" dirty="0">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b="1"/>
                        <a:t>16%</a:t>
                      </a:r>
                      <a:endParaRPr lang="tr-TR" sz="1600" b="1">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b="1"/>
                        <a:t>17%</a:t>
                      </a:r>
                      <a:endParaRPr lang="tr-TR" sz="1600" b="1">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b="1"/>
                        <a:t>24%</a:t>
                      </a:r>
                      <a:endParaRPr lang="tr-TR" sz="1600" b="1">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b="1" dirty="0"/>
                        <a:t>57%</a:t>
                      </a:r>
                      <a:endParaRPr lang="tr-TR" sz="1600" b="1" dirty="0">
                        <a:latin typeface="Calibri"/>
                        <a:ea typeface="Calibri"/>
                        <a:cs typeface="Times New Roman"/>
                      </a:endParaRPr>
                    </a:p>
                  </a:txBody>
                  <a:tcPr marL="68580" marR="68580" marT="0" marB="0" anchor="ctr">
                    <a:solidFill>
                      <a:schemeClr val="bg1">
                        <a:lumMod val="85000"/>
                      </a:schemeClr>
                    </a:solidFill>
                  </a:tcPr>
                </a:tc>
              </a:tr>
              <a:tr h="324036">
                <a:tc>
                  <a:txBody>
                    <a:bodyPr/>
                    <a:lstStyle/>
                    <a:p>
                      <a:pPr>
                        <a:lnSpc>
                          <a:spcPct val="115000"/>
                        </a:lnSpc>
                        <a:spcAft>
                          <a:spcPts val="0"/>
                        </a:spcAft>
                      </a:pPr>
                      <a:r>
                        <a:rPr lang="tr-TR" sz="1600" dirty="0" err="1" smtClean="0"/>
                        <a:t>Middle</a:t>
                      </a:r>
                      <a:r>
                        <a:rPr lang="tr-TR" sz="1600" dirty="0" smtClean="0"/>
                        <a:t> </a:t>
                      </a:r>
                      <a:r>
                        <a:rPr lang="tr-TR" sz="1600" dirty="0" err="1" smtClean="0"/>
                        <a:t>school</a:t>
                      </a:r>
                      <a:endParaRPr lang="tr-TR" sz="1600" dirty="0">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600" dirty="0"/>
                        <a:t>11%</a:t>
                      </a:r>
                      <a:endParaRPr lang="tr-TR" sz="1600" dirty="0">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600"/>
                        <a:t>9%</a:t>
                      </a:r>
                      <a:endParaRPr lang="tr-TR" sz="1600">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600"/>
                        <a:t>6%</a:t>
                      </a:r>
                      <a:endParaRPr lang="tr-TR" sz="1600">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600" dirty="0"/>
                        <a:t>25%</a:t>
                      </a:r>
                      <a:endParaRPr lang="tr-TR" sz="1600" dirty="0">
                        <a:latin typeface="Calibri"/>
                        <a:ea typeface="Calibri"/>
                        <a:cs typeface="Times New Roman"/>
                      </a:endParaRPr>
                    </a:p>
                  </a:txBody>
                  <a:tcPr marL="68580" marR="68580" marT="0" marB="0" anchor="ctr">
                    <a:solidFill>
                      <a:schemeClr val="bg1">
                        <a:lumMod val="95000"/>
                      </a:schemeClr>
                    </a:solidFill>
                  </a:tcPr>
                </a:tc>
              </a:tr>
              <a:tr h="324036">
                <a:tc>
                  <a:txBody>
                    <a:bodyPr/>
                    <a:lstStyle/>
                    <a:p>
                      <a:pPr>
                        <a:lnSpc>
                          <a:spcPct val="115000"/>
                        </a:lnSpc>
                        <a:spcAft>
                          <a:spcPts val="0"/>
                        </a:spcAft>
                      </a:pPr>
                      <a:r>
                        <a:rPr lang="tr-TR" sz="1600" dirty="0" err="1" smtClean="0"/>
                        <a:t>Higher</a:t>
                      </a:r>
                      <a:r>
                        <a:rPr lang="tr-TR" sz="1600" baseline="0" dirty="0" smtClean="0"/>
                        <a:t> </a:t>
                      </a:r>
                      <a:r>
                        <a:rPr lang="tr-TR" sz="1600" baseline="0" dirty="0" err="1" smtClean="0"/>
                        <a:t>education</a:t>
                      </a:r>
                      <a:endParaRPr lang="tr-TR" sz="1600" dirty="0">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a:t>7%</a:t>
                      </a:r>
                      <a:endParaRPr lang="tr-TR" sz="1600">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a:t>9%</a:t>
                      </a:r>
                      <a:endParaRPr lang="tr-TR" sz="1600">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dirty="0"/>
                        <a:t>3%</a:t>
                      </a:r>
                      <a:endParaRPr lang="tr-TR" sz="1600" dirty="0">
                        <a:latin typeface="Calibri"/>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dirty="0"/>
                        <a:t>18%</a:t>
                      </a:r>
                      <a:endParaRPr lang="tr-TR" sz="1600" dirty="0">
                        <a:latin typeface="Calibri"/>
                        <a:ea typeface="Calibri"/>
                        <a:cs typeface="Times New Roman"/>
                      </a:endParaRPr>
                    </a:p>
                  </a:txBody>
                  <a:tcPr marL="68580" marR="68580" marT="0" marB="0" anchor="ctr">
                    <a:solidFill>
                      <a:schemeClr val="bg1">
                        <a:lumMod val="85000"/>
                      </a:schemeClr>
                    </a:solidFill>
                  </a:tcPr>
                </a:tc>
              </a:tr>
            </a:tbl>
          </a:graphicData>
        </a:graphic>
      </p:graphicFrame>
      <p:sp>
        <p:nvSpPr>
          <p:cNvPr id="14" name="13 Metin kutusu"/>
          <p:cNvSpPr txBox="1"/>
          <p:nvPr/>
        </p:nvSpPr>
        <p:spPr>
          <a:xfrm>
            <a:off x="5101842" y="3696950"/>
            <a:ext cx="749629" cy="587340"/>
          </a:xfrm>
          <a:prstGeom prst="rect">
            <a:avLst/>
          </a:prstGeom>
          <a:noFill/>
        </p:spPr>
        <p:txBody>
          <a:bodyPr wrap="none" rtlCol="0">
            <a:spAutoFit/>
          </a:bodyPr>
          <a:lstStyle/>
          <a:p>
            <a:pPr>
              <a:spcAft>
                <a:spcPts val="500"/>
              </a:spcAft>
            </a:pPr>
            <a:r>
              <a:rPr lang="tr-TR" sz="1400" dirty="0" err="1" smtClean="0"/>
              <a:t>Female</a:t>
            </a:r>
            <a:endParaRPr lang="tr-TR" sz="1400" dirty="0" smtClean="0"/>
          </a:p>
          <a:p>
            <a:pPr>
              <a:spcAft>
                <a:spcPts val="500"/>
              </a:spcAft>
            </a:pPr>
            <a:r>
              <a:rPr lang="tr-TR" sz="1400" dirty="0" err="1" smtClean="0"/>
              <a:t>Male</a:t>
            </a:r>
            <a:endParaRPr lang="tr-TR" sz="1400" dirty="0"/>
          </a:p>
        </p:txBody>
      </p:sp>
      <p:cxnSp>
        <p:nvCxnSpPr>
          <p:cNvPr id="15" name="14 Düz Bağlayıcı"/>
          <p:cNvCxnSpPr/>
          <p:nvPr/>
        </p:nvCxnSpPr>
        <p:spPr>
          <a:xfrm flipV="1">
            <a:off x="4716016" y="3852242"/>
            <a:ext cx="360040" cy="880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flipV="1">
            <a:off x="4716016" y="4140274"/>
            <a:ext cx="360040" cy="880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16 Dikdörtgen"/>
          <p:cNvSpPr/>
          <p:nvPr/>
        </p:nvSpPr>
        <p:spPr>
          <a:xfrm>
            <a:off x="251520" y="3284984"/>
            <a:ext cx="547260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err="1" smtClean="0">
                <a:solidFill>
                  <a:schemeClr val="bg1"/>
                </a:solidFill>
              </a:rPr>
              <a:t>Unemployed</a:t>
            </a:r>
            <a:r>
              <a:rPr lang="tr-TR" sz="1600" b="1" dirty="0" smtClean="0">
                <a:solidFill>
                  <a:schemeClr val="bg1"/>
                </a:solidFill>
              </a:rPr>
              <a:t> </a:t>
            </a:r>
            <a:r>
              <a:rPr lang="tr-TR" sz="1600" b="1" dirty="0" err="1" smtClean="0">
                <a:solidFill>
                  <a:schemeClr val="bg1"/>
                </a:solidFill>
              </a:rPr>
              <a:t>according</a:t>
            </a:r>
            <a:r>
              <a:rPr lang="tr-TR" sz="1600" b="1" dirty="0" smtClean="0">
                <a:solidFill>
                  <a:schemeClr val="bg1"/>
                </a:solidFill>
              </a:rPr>
              <a:t> </a:t>
            </a:r>
            <a:r>
              <a:rPr lang="tr-TR" sz="1600" b="1" dirty="0" err="1" smtClean="0">
                <a:solidFill>
                  <a:schemeClr val="bg1"/>
                </a:solidFill>
              </a:rPr>
              <a:t>to</a:t>
            </a:r>
            <a:r>
              <a:rPr lang="tr-TR" sz="1600" b="1" dirty="0" smtClean="0">
                <a:solidFill>
                  <a:schemeClr val="bg1"/>
                </a:solidFill>
              </a:rPr>
              <a:t> </a:t>
            </a:r>
            <a:r>
              <a:rPr lang="tr-TR" sz="1600" b="1" dirty="0" err="1" smtClean="0">
                <a:solidFill>
                  <a:schemeClr val="bg1"/>
                </a:solidFill>
              </a:rPr>
              <a:t>gender</a:t>
            </a:r>
            <a:endParaRPr lang="tr-TR" sz="1600" b="1" dirty="0">
              <a:solidFill>
                <a:schemeClr val="bg1"/>
              </a:solidFill>
            </a:endParaRPr>
          </a:p>
        </p:txBody>
      </p:sp>
      <p:sp>
        <p:nvSpPr>
          <p:cNvPr id="24" name="23 Metin kutusu"/>
          <p:cNvSpPr txBox="1"/>
          <p:nvPr/>
        </p:nvSpPr>
        <p:spPr>
          <a:xfrm>
            <a:off x="8032414" y="6581001"/>
            <a:ext cx="1088311" cy="276999"/>
          </a:xfrm>
          <a:prstGeom prst="rect">
            <a:avLst/>
          </a:prstGeom>
          <a:noFill/>
        </p:spPr>
        <p:txBody>
          <a:bodyPr wrap="none" rtlCol="0">
            <a:spAutoFit/>
          </a:bodyPr>
          <a:lstStyle/>
          <a:p>
            <a:r>
              <a:rPr lang="tr-TR" sz="1200" dirty="0" err="1" smtClean="0"/>
              <a:t>Source</a:t>
            </a:r>
            <a:r>
              <a:rPr lang="tr-TR" sz="1200" dirty="0" smtClean="0"/>
              <a:t>: TÜİK</a:t>
            </a:r>
            <a:endParaRPr lang="tr-T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2000"/>
            <a:ext cx="8443664" cy="838200"/>
          </a:xfrm>
        </p:spPr>
        <p:txBody>
          <a:bodyPr/>
          <a:lstStyle/>
          <a:p>
            <a:r>
              <a:rPr lang="tr-TR" sz="3600" dirty="0" err="1" smtClean="0"/>
              <a:t>Government</a:t>
            </a:r>
            <a:r>
              <a:rPr lang="tr-TR" sz="3600" dirty="0" smtClean="0"/>
              <a:t> </a:t>
            </a:r>
            <a:r>
              <a:rPr lang="tr-TR" sz="3600" dirty="0" err="1" smtClean="0"/>
              <a:t>Responses</a:t>
            </a:r>
            <a:r>
              <a:rPr lang="tr-TR" sz="3600" dirty="0" smtClean="0"/>
              <a:t> </a:t>
            </a:r>
            <a:r>
              <a:rPr lang="tr-TR" sz="3600" dirty="0" err="1" smtClean="0"/>
              <a:t>to</a:t>
            </a:r>
            <a:r>
              <a:rPr lang="tr-TR" sz="3600" dirty="0" smtClean="0"/>
              <a:t> </a:t>
            </a:r>
            <a:r>
              <a:rPr lang="tr-TR" sz="3600" dirty="0" err="1" smtClean="0"/>
              <a:t>the</a:t>
            </a:r>
            <a:r>
              <a:rPr lang="tr-TR" sz="3600" dirty="0" smtClean="0"/>
              <a:t> </a:t>
            </a:r>
            <a:r>
              <a:rPr lang="tr-TR" sz="3600" dirty="0" err="1" smtClean="0"/>
              <a:t>crisis</a:t>
            </a:r>
            <a:r>
              <a:rPr lang="tr-TR" sz="3600" dirty="0" smtClean="0"/>
              <a:t>…</a:t>
            </a:r>
            <a:endParaRPr lang="tr-TR" sz="3600" dirty="0"/>
          </a:p>
        </p:txBody>
      </p:sp>
      <p:sp>
        <p:nvSpPr>
          <p:cNvPr id="3" name="2 İçerik Yer Tutucusu"/>
          <p:cNvSpPr>
            <a:spLocks noGrp="1"/>
          </p:cNvSpPr>
          <p:nvPr>
            <p:ph idx="1"/>
          </p:nvPr>
        </p:nvSpPr>
        <p:spPr>
          <a:xfrm>
            <a:off x="467544" y="1752600"/>
            <a:ext cx="8208912" cy="4800600"/>
          </a:xfrm>
        </p:spPr>
        <p:txBody>
          <a:bodyPr/>
          <a:lstStyle/>
          <a:p>
            <a:pPr lvl="0"/>
            <a:r>
              <a:rPr lang="tr-TR" sz="2800" dirty="0" err="1" smtClean="0"/>
              <a:t>Employment</a:t>
            </a:r>
            <a:r>
              <a:rPr lang="tr-TR" sz="2800" dirty="0" smtClean="0"/>
              <a:t> </a:t>
            </a:r>
            <a:r>
              <a:rPr lang="tr-TR" sz="2800" dirty="0" err="1" smtClean="0"/>
              <a:t>package</a:t>
            </a:r>
            <a:r>
              <a:rPr lang="tr-TR" sz="2800" dirty="0" smtClean="0"/>
              <a:t>:</a:t>
            </a:r>
          </a:p>
          <a:p>
            <a:pPr lvl="1"/>
            <a:r>
              <a:rPr lang="tr-TR" sz="2400" dirty="0" smtClean="0"/>
              <a:t> </a:t>
            </a:r>
            <a:r>
              <a:rPr lang="en-GB" sz="2400" dirty="0" smtClean="0"/>
              <a:t>5% reduction in the social security premiums</a:t>
            </a:r>
            <a:endParaRPr lang="tr-TR" sz="2400" dirty="0" smtClean="0"/>
          </a:p>
          <a:p>
            <a:pPr lvl="1"/>
            <a:r>
              <a:rPr lang="tr-TR" sz="2400" dirty="0" smtClean="0"/>
              <a:t> </a:t>
            </a:r>
            <a:r>
              <a:rPr lang="en-GB" sz="2400" dirty="0" smtClean="0"/>
              <a:t>11% increase in unemployment benefits,</a:t>
            </a:r>
            <a:endParaRPr lang="tr-TR" sz="2400" dirty="0" smtClean="0"/>
          </a:p>
          <a:p>
            <a:pPr lvl="1"/>
            <a:r>
              <a:rPr lang="tr-TR" sz="2400" dirty="0" smtClean="0"/>
              <a:t> </a:t>
            </a:r>
            <a:r>
              <a:rPr lang="en-GB" sz="2400" dirty="0" smtClean="0"/>
              <a:t>Increase in incentives paid for the injured and the disabled from the Treasury</a:t>
            </a:r>
            <a:r>
              <a:rPr lang="tr-TR" sz="2400" dirty="0" smtClean="0"/>
              <a:t> (</a:t>
            </a:r>
            <a:r>
              <a:rPr lang="tr-TR" sz="2000" dirty="0" smtClean="0"/>
              <a:t>50 %)</a:t>
            </a:r>
            <a:endParaRPr lang="tr-TR" sz="2400" dirty="0" smtClean="0"/>
          </a:p>
          <a:p>
            <a:pPr lvl="0"/>
            <a:r>
              <a:rPr lang="tr-TR" sz="2800" dirty="0" err="1" smtClean="0"/>
              <a:t>Debt</a:t>
            </a:r>
            <a:r>
              <a:rPr lang="tr-TR" sz="2800" dirty="0" smtClean="0"/>
              <a:t> </a:t>
            </a:r>
            <a:r>
              <a:rPr lang="tr-TR" sz="2800" dirty="0" err="1" smtClean="0"/>
              <a:t>restructuring</a:t>
            </a:r>
            <a:r>
              <a:rPr lang="tr-TR" sz="2800" dirty="0" smtClean="0"/>
              <a:t> </a:t>
            </a:r>
            <a:r>
              <a:rPr lang="tr-TR" sz="2800" dirty="0" err="1" smtClean="0"/>
              <a:t>for</a:t>
            </a:r>
            <a:r>
              <a:rPr lang="tr-TR" sz="2800" dirty="0" smtClean="0"/>
              <a:t> </a:t>
            </a:r>
            <a:r>
              <a:rPr lang="tr-TR" sz="2800" dirty="0" err="1" smtClean="0"/>
              <a:t>bad</a:t>
            </a:r>
            <a:r>
              <a:rPr lang="tr-TR" sz="2800" dirty="0" smtClean="0"/>
              <a:t> </a:t>
            </a:r>
            <a:r>
              <a:rPr lang="tr-TR" sz="2800" dirty="0" err="1" smtClean="0"/>
              <a:t>cheques</a:t>
            </a:r>
            <a:r>
              <a:rPr lang="tr-TR" sz="2800" dirty="0" smtClean="0"/>
              <a:t>, </a:t>
            </a:r>
            <a:r>
              <a:rPr lang="tr-TR" sz="2800" dirty="0" err="1" smtClean="0"/>
              <a:t>credit</a:t>
            </a:r>
            <a:r>
              <a:rPr lang="tr-TR" sz="2800" dirty="0" smtClean="0"/>
              <a:t> </a:t>
            </a:r>
            <a:r>
              <a:rPr lang="tr-TR" sz="2800" dirty="0" err="1" smtClean="0"/>
              <a:t>cards</a:t>
            </a:r>
            <a:r>
              <a:rPr lang="tr-TR" sz="2800" dirty="0" smtClean="0"/>
              <a:t> </a:t>
            </a:r>
            <a:r>
              <a:rPr lang="tr-TR" sz="2800" dirty="0" err="1" smtClean="0"/>
              <a:t>and</a:t>
            </a:r>
            <a:r>
              <a:rPr lang="tr-TR" sz="2800" dirty="0" smtClean="0"/>
              <a:t> </a:t>
            </a:r>
            <a:r>
              <a:rPr lang="tr-TR" sz="2800" dirty="0" err="1" smtClean="0"/>
              <a:t>other</a:t>
            </a:r>
            <a:r>
              <a:rPr lang="tr-TR" sz="2800" dirty="0" smtClean="0"/>
              <a:t> </a:t>
            </a:r>
            <a:r>
              <a:rPr lang="tr-TR" sz="2800" dirty="0" err="1" smtClean="0"/>
              <a:t>credits</a:t>
            </a:r>
            <a:endParaRPr lang="tr-TR" sz="2800" dirty="0" smtClean="0"/>
          </a:p>
          <a:p>
            <a:pPr lvl="0"/>
            <a:r>
              <a:rPr lang="tr-TR" sz="2800" dirty="0" err="1" smtClean="0"/>
              <a:t>Increased</a:t>
            </a:r>
            <a:r>
              <a:rPr lang="tr-TR" sz="2800" dirty="0" smtClean="0"/>
              <a:t> </a:t>
            </a:r>
            <a:r>
              <a:rPr lang="tr-TR" sz="2800" dirty="0" err="1" smtClean="0"/>
              <a:t>short</a:t>
            </a:r>
            <a:r>
              <a:rPr lang="tr-TR" sz="2800" dirty="0" smtClean="0"/>
              <a:t>-time </a:t>
            </a:r>
            <a:r>
              <a:rPr lang="tr-TR" sz="2800" dirty="0" err="1" smtClean="0"/>
              <a:t>work</a:t>
            </a:r>
            <a:r>
              <a:rPr lang="tr-TR" sz="2800" dirty="0" smtClean="0"/>
              <a:t> </a:t>
            </a:r>
            <a:r>
              <a:rPr lang="tr-TR" sz="2800" dirty="0" err="1" smtClean="0"/>
              <a:t>allowances</a:t>
            </a:r>
            <a:r>
              <a:rPr lang="tr-TR" sz="2800" dirty="0" smtClean="0"/>
              <a:t> </a:t>
            </a:r>
            <a:r>
              <a:rPr lang="tr-TR" sz="2800" dirty="0" err="1" smtClean="0"/>
              <a:t>to</a:t>
            </a:r>
            <a:r>
              <a:rPr lang="tr-TR" sz="2800" dirty="0" smtClean="0"/>
              <a:t> </a:t>
            </a:r>
            <a:r>
              <a:rPr lang="tr-TR" sz="2800" dirty="0" err="1" smtClean="0"/>
              <a:t>prevent</a:t>
            </a:r>
            <a:r>
              <a:rPr lang="tr-TR" sz="2800" dirty="0" smtClean="0"/>
              <a:t> </a:t>
            </a:r>
            <a:r>
              <a:rPr lang="tr-TR" sz="2800" dirty="0" err="1" smtClean="0"/>
              <a:t>job</a:t>
            </a:r>
            <a:r>
              <a:rPr lang="tr-TR" sz="2800" dirty="0" smtClean="0"/>
              <a:t> </a:t>
            </a:r>
            <a:r>
              <a:rPr lang="tr-TR" sz="2800" dirty="0" err="1" smtClean="0"/>
              <a:t>layouts</a:t>
            </a:r>
            <a:endParaRPr lang="tr-TR" sz="2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2000"/>
            <a:ext cx="8443664" cy="1010816"/>
          </a:xfrm>
        </p:spPr>
        <p:txBody>
          <a:bodyPr/>
          <a:lstStyle/>
          <a:p>
            <a:r>
              <a:rPr lang="tr-TR" sz="3600" dirty="0" smtClean="0"/>
              <a:t>…</a:t>
            </a:r>
            <a:r>
              <a:rPr lang="tr-TR" sz="3600" dirty="0" err="1" smtClean="0"/>
              <a:t>were</a:t>
            </a:r>
            <a:r>
              <a:rPr lang="tr-TR" sz="3600" dirty="0" smtClean="0"/>
              <a:t> </a:t>
            </a:r>
            <a:r>
              <a:rPr lang="tr-TR" sz="3600" dirty="0" err="1" smtClean="0"/>
              <a:t>possible</a:t>
            </a:r>
            <a:r>
              <a:rPr lang="tr-TR" sz="3600" dirty="0" smtClean="0"/>
              <a:t> </a:t>
            </a:r>
            <a:r>
              <a:rPr lang="tr-TR" sz="3600" dirty="0" err="1" smtClean="0"/>
              <a:t>with</a:t>
            </a:r>
            <a:r>
              <a:rPr lang="tr-TR" sz="3600" dirty="0" smtClean="0"/>
              <a:t> </a:t>
            </a:r>
            <a:r>
              <a:rPr lang="tr-TR" sz="3600" dirty="0" err="1" smtClean="0"/>
              <a:t>the</a:t>
            </a:r>
            <a:r>
              <a:rPr lang="tr-TR" sz="3600" dirty="0" smtClean="0"/>
              <a:t> </a:t>
            </a:r>
            <a:r>
              <a:rPr lang="tr-TR" sz="3600" dirty="0" err="1" smtClean="0"/>
              <a:t>help</a:t>
            </a:r>
            <a:r>
              <a:rPr lang="tr-TR" sz="3600" dirty="0" smtClean="0"/>
              <a:t> of </a:t>
            </a:r>
            <a:r>
              <a:rPr lang="tr-TR" sz="3600" dirty="0" err="1" smtClean="0"/>
              <a:t>the</a:t>
            </a:r>
            <a:r>
              <a:rPr lang="tr-TR" sz="3600" dirty="0" smtClean="0"/>
              <a:t> </a:t>
            </a:r>
            <a:r>
              <a:rPr lang="tr-TR" sz="3600" dirty="0" err="1" smtClean="0"/>
              <a:t>social</a:t>
            </a:r>
            <a:r>
              <a:rPr lang="tr-TR" sz="3600" dirty="0" smtClean="0"/>
              <a:t> </a:t>
            </a:r>
            <a:r>
              <a:rPr lang="tr-TR" sz="3600" dirty="0" err="1" smtClean="0"/>
              <a:t>dialogue</a:t>
            </a:r>
            <a:r>
              <a:rPr lang="tr-TR" sz="3600" dirty="0" smtClean="0"/>
              <a:t> </a:t>
            </a:r>
            <a:r>
              <a:rPr lang="tr-TR" sz="3600" dirty="0" err="1" smtClean="0"/>
              <a:t>partners</a:t>
            </a:r>
            <a:r>
              <a:rPr lang="tr-TR" sz="3600" dirty="0" smtClean="0"/>
              <a:t>!</a:t>
            </a:r>
            <a:endParaRPr lang="tr-TR" sz="3600" dirty="0"/>
          </a:p>
        </p:txBody>
      </p:sp>
      <p:sp>
        <p:nvSpPr>
          <p:cNvPr id="3" name="2 İçerik Yer Tutucusu"/>
          <p:cNvSpPr>
            <a:spLocks noGrp="1"/>
          </p:cNvSpPr>
          <p:nvPr>
            <p:ph idx="1"/>
          </p:nvPr>
        </p:nvSpPr>
        <p:spPr>
          <a:xfrm>
            <a:off x="395536" y="1988840"/>
            <a:ext cx="8136904" cy="4564360"/>
          </a:xfrm>
        </p:spPr>
        <p:txBody>
          <a:bodyPr/>
          <a:lstStyle/>
          <a:p>
            <a:pPr lvl="0"/>
            <a:r>
              <a:rPr lang="tr-TR" sz="2800" dirty="0" err="1" smtClean="0"/>
              <a:t>Temporary</a:t>
            </a:r>
            <a:r>
              <a:rPr lang="tr-TR" sz="2800" dirty="0" smtClean="0"/>
              <a:t> </a:t>
            </a:r>
            <a:r>
              <a:rPr lang="tr-TR" sz="2800" dirty="0" err="1" smtClean="0"/>
              <a:t>tax</a:t>
            </a:r>
            <a:r>
              <a:rPr lang="tr-TR" sz="2800" dirty="0" smtClean="0"/>
              <a:t> </a:t>
            </a:r>
            <a:r>
              <a:rPr lang="tr-TR" sz="2800" dirty="0" err="1" smtClean="0"/>
              <a:t>reductions</a:t>
            </a:r>
            <a:endParaRPr lang="tr-TR" sz="2800" dirty="0" smtClean="0"/>
          </a:p>
          <a:p>
            <a:pPr lvl="0"/>
            <a:r>
              <a:rPr lang="tr-TR" sz="2800" dirty="0" err="1" smtClean="0"/>
              <a:t>Investment</a:t>
            </a:r>
            <a:r>
              <a:rPr lang="tr-TR" sz="2800" dirty="0" smtClean="0"/>
              <a:t> </a:t>
            </a:r>
            <a:r>
              <a:rPr lang="tr-TR" sz="2800" dirty="0" err="1" smtClean="0"/>
              <a:t>incentive</a:t>
            </a:r>
            <a:r>
              <a:rPr lang="tr-TR" sz="2800" dirty="0" smtClean="0"/>
              <a:t> </a:t>
            </a:r>
            <a:r>
              <a:rPr lang="tr-TR" sz="2800" dirty="0" err="1" smtClean="0"/>
              <a:t>programs</a:t>
            </a:r>
            <a:r>
              <a:rPr lang="tr-TR" sz="2800" dirty="0" smtClean="0"/>
              <a:t>: </a:t>
            </a:r>
            <a:r>
              <a:rPr lang="tr-TR" sz="2800" dirty="0" err="1" smtClean="0"/>
              <a:t>corporate</a:t>
            </a:r>
            <a:r>
              <a:rPr lang="tr-TR" sz="2800" dirty="0" smtClean="0"/>
              <a:t> </a:t>
            </a:r>
            <a:r>
              <a:rPr lang="tr-TR" sz="2800" dirty="0" err="1" smtClean="0"/>
              <a:t>tax</a:t>
            </a:r>
            <a:r>
              <a:rPr lang="tr-TR" sz="2800" dirty="0" smtClean="0"/>
              <a:t> </a:t>
            </a:r>
            <a:r>
              <a:rPr lang="tr-TR" sz="2800" dirty="0" err="1" smtClean="0"/>
              <a:t>reductions</a:t>
            </a:r>
            <a:endParaRPr lang="tr-TR" sz="2800" dirty="0" smtClean="0"/>
          </a:p>
          <a:p>
            <a:pPr lvl="0"/>
            <a:r>
              <a:rPr lang="tr-TR" sz="2800" dirty="0" err="1" smtClean="0"/>
              <a:t>Loosening</a:t>
            </a:r>
            <a:r>
              <a:rPr lang="tr-TR" sz="2800" dirty="0" smtClean="0"/>
              <a:t> of </a:t>
            </a:r>
            <a:r>
              <a:rPr lang="tr-TR" sz="2800" dirty="0" err="1" smtClean="0"/>
              <a:t>the</a:t>
            </a:r>
            <a:r>
              <a:rPr lang="tr-TR" sz="2800" dirty="0" smtClean="0"/>
              <a:t> </a:t>
            </a:r>
            <a:r>
              <a:rPr lang="en-GB" sz="2800" dirty="0" smtClean="0"/>
              <a:t>the restrictions on the employment of contract labour</a:t>
            </a:r>
            <a:endParaRPr lang="tr-TR" sz="2800" dirty="0" smtClean="0"/>
          </a:p>
          <a:p>
            <a:pPr lvl="0"/>
            <a:r>
              <a:rPr lang="tr-TR" sz="2800" dirty="0" err="1" smtClean="0"/>
              <a:t>Increase</a:t>
            </a:r>
            <a:r>
              <a:rPr lang="tr-TR" sz="2800" dirty="0" smtClean="0"/>
              <a:t> in </a:t>
            </a:r>
            <a:r>
              <a:rPr lang="tr-TR" sz="2800" dirty="0" err="1" smtClean="0"/>
              <a:t>government</a:t>
            </a:r>
            <a:r>
              <a:rPr lang="tr-TR" sz="2800" dirty="0" smtClean="0"/>
              <a:t> </a:t>
            </a:r>
            <a:r>
              <a:rPr lang="tr-TR" sz="2800" dirty="0" err="1" smtClean="0"/>
              <a:t>investment</a:t>
            </a:r>
            <a:r>
              <a:rPr lang="tr-TR" sz="2800" dirty="0" smtClean="0"/>
              <a:t> </a:t>
            </a:r>
            <a:r>
              <a:rPr lang="tr-TR" sz="2800" dirty="0" err="1" smtClean="0"/>
              <a:t>programmes</a:t>
            </a:r>
            <a:endParaRPr lang="tr-TR" sz="2800" dirty="0" smtClean="0"/>
          </a:p>
          <a:p>
            <a:pPr lvl="0"/>
            <a:r>
              <a:rPr lang="en-GB" sz="2800" dirty="0" smtClean="0"/>
              <a:t>Active labour market policies</a:t>
            </a:r>
            <a:endParaRPr lang="tr-TR" sz="2800"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534400" cy="578768"/>
          </a:xfrm>
        </p:spPr>
        <p:txBody>
          <a:bodyPr/>
          <a:lstStyle/>
          <a:p>
            <a:r>
              <a:rPr lang="tr-TR" sz="3600" dirty="0" err="1" smtClean="0"/>
              <a:t>Cost</a:t>
            </a:r>
            <a:r>
              <a:rPr lang="tr-TR" sz="3600" dirty="0" smtClean="0"/>
              <a:t> of </a:t>
            </a:r>
            <a:r>
              <a:rPr lang="tr-TR" sz="3600" dirty="0" err="1" smtClean="0"/>
              <a:t>Government</a:t>
            </a:r>
            <a:r>
              <a:rPr lang="tr-TR" sz="3600" dirty="0" smtClean="0"/>
              <a:t> </a:t>
            </a:r>
            <a:r>
              <a:rPr lang="tr-TR" sz="3600" dirty="0" err="1" smtClean="0"/>
              <a:t>Responses</a:t>
            </a:r>
            <a:r>
              <a:rPr lang="tr-TR" sz="3600" dirty="0" smtClean="0"/>
              <a:t> </a:t>
            </a:r>
            <a:endParaRPr lang="tr-TR" sz="3600" dirty="0"/>
          </a:p>
        </p:txBody>
      </p:sp>
      <p:graphicFrame>
        <p:nvGraphicFramePr>
          <p:cNvPr id="4" name="3 İçerik Yer Tutucusu"/>
          <p:cNvGraphicFramePr>
            <a:graphicFrameLocks noGrp="1"/>
          </p:cNvGraphicFramePr>
          <p:nvPr>
            <p:ph idx="1"/>
          </p:nvPr>
        </p:nvGraphicFramePr>
        <p:xfrm>
          <a:off x="395536" y="1449747"/>
          <a:ext cx="8371840" cy="5219613"/>
        </p:xfrm>
        <a:graphic>
          <a:graphicData uri="http://schemas.openxmlformats.org/drawingml/2006/table">
            <a:tbl>
              <a:tblPr firstRow="1" bandRow="1">
                <a:tableStyleId>{5C22544A-7EE6-4342-B048-85BDC9FD1C3A}</a:tableStyleId>
              </a:tblPr>
              <a:tblGrid>
                <a:gridCol w="3187080"/>
                <a:gridCol w="917560"/>
                <a:gridCol w="1422400"/>
                <a:gridCol w="1422400"/>
                <a:gridCol w="1422400"/>
              </a:tblGrid>
              <a:tr h="337791">
                <a:tc>
                  <a:txBody>
                    <a:bodyPr/>
                    <a:lstStyle/>
                    <a:p>
                      <a:pPr>
                        <a:lnSpc>
                          <a:spcPct val="115000"/>
                        </a:lnSpc>
                        <a:spcAft>
                          <a:spcPts val="0"/>
                        </a:spcAft>
                      </a:pPr>
                      <a:endParaRPr lang="tr-TR" sz="1800" dirty="0">
                        <a:solidFill>
                          <a:schemeClr val="tx1"/>
                        </a:solidFill>
                        <a:latin typeface="Calibri"/>
                        <a:ea typeface="Calibri"/>
                        <a:cs typeface="Times New Roman"/>
                      </a:endParaRPr>
                    </a:p>
                  </a:txBody>
                  <a:tcPr marL="68580" marR="68580" marT="0" marB="0"/>
                </a:tc>
                <a:tc gridSpan="4">
                  <a:txBody>
                    <a:bodyPr/>
                    <a:lstStyle/>
                    <a:p>
                      <a:pPr algn="ctr">
                        <a:lnSpc>
                          <a:spcPct val="115000"/>
                        </a:lnSpc>
                        <a:spcAft>
                          <a:spcPts val="0"/>
                        </a:spcAft>
                      </a:pPr>
                      <a:r>
                        <a:rPr lang="en-GB" sz="1800" b="1" dirty="0">
                          <a:solidFill>
                            <a:schemeClr val="tx1"/>
                          </a:solidFill>
                          <a:latin typeface="Calibri"/>
                          <a:ea typeface="Calibri"/>
                          <a:cs typeface="Times New Roman"/>
                        </a:rPr>
                        <a:t>Estimated Fiscal Expenditures (Million TL)</a:t>
                      </a:r>
                      <a:endParaRPr lang="tr-TR" sz="1800" dirty="0">
                        <a:solidFill>
                          <a:schemeClr val="tx1"/>
                        </a:solidFill>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478922">
                <a:tc>
                  <a:txBody>
                    <a:bodyPr/>
                    <a:lstStyle/>
                    <a:p>
                      <a:pPr>
                        <a:lnSpc>
                          <a:spcPct val="115000"/>
                        </a:lnSpc>
                        <a:spcAft>
                          <a:spcPts val="0"/>
                        </a:spcAft>
                      </a:pPr>
                      <a:endParaRPr lang="en-GB" sz="1500">
                        <a:latin typeface="Calibri"/>
                        <a:ea typeface="Calibri"/>
                        <a:cs typeface="Times New Roman"/>
                      </a:endParaRPr>
                    </a:p>
                  </a:txBody>
                  <a:tcPr marL="68580" marR="68580" marT="0" marB="0"/>
                </a:tc>
                <a:tc>
                  <a:txBody>
                    <a:bodyPr/>
                    <a:lstStyle/>
                    <a:p>
                      <a:pPr algn="ctr">
                        <a:lnSpc>
                          <a:spcPct val="115000"/>
                        </a:lnSpc>
                        <a:spcAft>
                          <a:spcPts val="0"/>
                        </a:spcAft>
                      </a:pPr>
                      <a:r>
                        <a:rPr lang="en-GB" sz="1500" dirty="0">
                          <a:latin typeface="Calibri"/>
                          <a:ea typeface="Calibri"/>
                          <a:cs typeface="Times New Roman"/>
                        </a:rPr>
                        <a:t>2008</a:t>
                      </a:r>
                      <a:endParaRPr lang="tr-TR" sz="1500" dirty="0">
                        <a:latin typeface="Calibri"/>
                        <a:ea typeface="Calibri"/>
                        <a:cs typeface="Times New Roman"/>
                      </a:endParaRPr>
                    </a:p>
                  </a:txBody>
                  <a:tcPr marL="68580" marR="68580" marT="0" marB="0"/>
                </a:tc>
                <a:tc>
                  <a:txBody>
                    <a:bodyPr/>
                    <a:lstStyle/>
                    <a:p>
                      <a:pPr algn="ctr">
                        <a:lnSpc>
                          <a:spcPct val="115000"/>
                        </a:lnSpc>
                        <a:spcAft>
                          <a:spcPts val="0"/>
                        </a:spcAft>
                      </a:pPr>
                      <a:r>
                        <a:rPr lang="en-GB" sz="1500">
                          <a:latin typeface="Calibri"/>
                          <a:ea typeface="Calibri"/>
                          <a:cs typeface="Times New Roman"/>
                        </a:rPr>
                        <a:t>2009</a:t>
                      </a:r>
                      <a:endParaRPr lang="tr-TR" sz="1500">
                        <a:latin typeface="Calibri"/>
                        <a:ea typeface="Calibri"/>
                        <a:cs typeface="Times New Roman"/>
                      </a:endParaRPr>
                    </a:p>
                  </a:txBody>
                  <a:tcPr marL="68580" marR="68580" marT="0" marB="0"/>
                </a:tc>
                <a:tc>
                  <a:txBody>
                    <a:bodyPr/>
                    <a:lstStyle/>
                    <a:p>
                      <a:pPr algn="ctr">
                        <a:lnSpc>
                          <a:spcPct val="115000"/>
                        </a:lnSpc>
                        <a:spcAft>
                          <a:spcPts val="0"/>
                        </a:spcAft>
                      </a:pPr>
                      <a:r>
                        <a:rPr lang="en-GB" sz="1500">
                          <a:latin typeface="Calibri"/>
                          <a:ea typeface="Calibri"/>
                          <a:cs typeface="Times New Roman"/>
                        </a:rPr>
                        <a:t>2010 (estimated)</a:t>
                      </a:r>
                      <a:endParaRPr lang="tr-TR" sz="1500">
                        <a:latin typeface="Calibri"/>
                        <a:ea typeface="Calibri"/>
                        <a:cs typeface="Times New Roman"/>
                      </a:endParaRPr>
                    </a:p>
                  </a:txBody>
                  <a:tcPr marL="68580" marR="68580" marT="0" marB="0"/>
                </a:tc>
                <a:tc>
                  <a:txBody>
                    <a:bodyPr/>
                    <a:lstStyle/>
                    <a:p>
                      <a:pPr algn="ctr">
                        <a:lnSpc>
                          <a:spcPct val="115000"/>
                        </a:lnSpc>
                        <a:spcAft>
                          <a:spcPts val="0"/>
                        </a:spcAft>
                      </a:pPr>
                      <a:r>
                        <a:rPr lang="en-GB" sz="1500">
                          <a:latin typeface="Calibri"/>
                          <a:ea typeface="Calibri"/>
                          <a:cs typeface="Times New Roman"/>
                        </a:rPr>
                        <a:t>2008-2010</a:t>
                      </a:r>
                      <a:endParaRPr lang="tr-TR" sz="1500">
                        <a:latin typeface="Calibri"/>
                        <a:ea typeface="Calibri"/>
                        <a:cs typeface="Times New Roman"/>
                      </a:endParaRPr>
                    </a:p>
                  </a:txBody>
                  <a:tcPr marL="68580" marR="68580" marT="0" marB="0"/>
                </a:tc>
              </a:tr>
              <a:tr h="478922">
                <a:tc>
                  <a:txBody>
                    <a:bodyPr/>
                    <a:lstStyle/>
                    <a:p>
                      <a:pPr>
                        <a:lnSpc>
                          <a:spcPct val="115000"/>
                        </a:lnSpc>
                        <a:spcAft>
                          <a:spcPts val="0"/>
                        </a:spcAft>
                      </a:pPr>
                      <a:r>
                        <a:rPr lang="en-GB" sz="1500" dirty="0">
                          <a:latin typeface="Calibri"/>
                          <a:ea typeface="Calibri"/>
                          <a:cs typeface="Times New Roman"/>
                        </a:rPr>
                        <a:t>Reduction of employers' social security </a:t>
                      </a:r>
                      <a:r>
                        <a:rPr lang="en-GB" sz="1500" dirty="0" smtClean="0">
                          <a:latin typeface="Calibri"/>
                          <a:ea typeface="Calibri"/>
                          <a:cs typeface="Times New Roman"/>
                        </a:rPr>
                        <a:t>contributions</a:t>
                      </a:r>
                      <a:endParaRPr lang="tr-TR" sz="1500" dirty="0">
                        <a:latin typeface="Calibri"/>
                        <a:ea typeface="Calibri"/>
                        <a:cs typeface="Times New Roman"/>
                      </a:endParaRPr>
                    </a:p>
                  </a:txBody>
                  <a:tcPr marL="68580" marR="68580" marT="0" marB="0"/>
                </a:tc>
                <a:tc>
                  <a:txBody>
                    <a:bodyPr/>
                    <a:lstStyle/>
                    <a:p>
                      <a:pPr algn="ctr">
                        <a:lnSpc>
                          <a:spcPct val="115000"/>
                        </a:lnSpc>
                        <a:spcAft>
                          <a:spcPts val="0"/>
                        </a:spcAft>
                      </a:pPr>
                      <a:r>
                        <a:rPr lang="en-GB" sz="1500">
                          <a:latin typeface="Calibri"/>
                          <a:ea typeface="Calibri"/>
                          <a:cs typeface="Times New Roman"/>
                        </a:rPr>
                        <a:t>17</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dirty="0" smtClean="0">
                          <a:latin typeface="Calibri"/>
                          <a:ea typeface="Calibri"/>
                          <a:cs typeface="Times New Roman"/>
                        </a:rPr>
                        <a:t>3</a:t>
                      </a:r>
                      <a:r>
                        <a:rPr lang="tr-TR" sz="1500" dirty="0" smtClean="0">
                          <a:latin typeface="Calibri"/>
                          <a:ea typeface="Calibri"/>
                          <a:cs typeface="Times New Roman"/>
                        </a:rPr>
                        <a:t>,</a:t>
                      </a:r>
                      <a:r>
                        <a:rPr lang="en-GB" sz="1500" dirty="0" smtClean="0">
                          <a:latin typeface="Calibri"/>
                          <a:ea typeface="Calibri"/>
                          <a:cs typeface="Times New Roman"/>
                        </a:rPr>
                        <a:t>726</a:t>
                      </a:r>
                      <a:endParaRPr lang="tr-TR" sz="15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dirty="0" smtClean="0">
                          <a:latin typeface="Calibri"/>
                          <a:ea typeface="Calibri"/>
                          <a:cs typeface="Times New Roman"/>
                        </a:rPr>
                        <a:t>4</a:t>
                      </a:r>
                      <a:r>
                        <a:rPr lang="tr-TR" sz="1500" dirty="0" smtClean="0">
                          <a:latin typeface="Calibri"/>
                          <a:ea typeface="Calibri"/>
                          <a:cs typeface="Times New Roman"/>
                        </a:rPr>
                        <a:t>,</a:t>
                      </a:r>
                      <a:r>
                        <a:rPr lang="en-GB" sz="1500" dirty="0" smtClean="0">
                          <a:latin typeface="Calibri"/>
                          <a:ea typeface="Calibri"/>
                          <a:cs typeface="Times New Roman"/>
                        </a:rPr>
                        <a:t>327</a:t>
                      </a:r>
                      <a:endParaRPr lang="tr-TR" sz="15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dirty="0" smtClean="0">
                          <a:latin typeface="Calibri"/>
                          <a:ea typeface="Calibri"/>
                          <a:cs typeface="Times New Roman"/>
                        </a:rPr>
                        <a:t>8</a:t>
                      </a:r>
                      <a:r>
                        <a:rPr lang="tr-TR" sz="1500" dirty="0" smtClean="0">
                          <a:latin typeface="Calibri"/>
                          <a:ea typeface="Calibri"/>
                          <a:cs typeface="Times New Roman"/>
                        </a:rPr>
                        <a:t>,</a:t>
                      </a:r>
                      <a:r>
                        <a:rPr lang="en-GB" sz="1500" dirty="0" smtClean="0">
                          <a:latin typeface="Calibri"/>
                          <a:ea typeface="Calibri"/>
                          <a:cs typeface="Times New Roman"/>
                        </a:rPr>
                        <a:t>070</a:t>
                      </a:r>
                      <a:endParaRPr lang="tr-TR" sz="1500" dirty="0">
                        <a:latin typeface="Calibri"/>
                        <a:ea typeface="Calibri"/>
                        <a:cs typeface="Times New Roman"/>
                      </a:endParaRPr>
                    </a:p>
                  </a:txBody>
                  <a:tcPr marL="68580" marR="68580" marT="0" marB="0" anchor="ctr"/>
                </a:tc>
              </a:tr>
              <a:tr h="478922">
                <a:tc>
                  <a:txBody>
                    <a:bodyPr/>
                    <a:lstStyle/>
                    <a:p>
                      <a:pPr>
                        <a:lnSpc>
                          <a:spcPct val="115000"/>
                        </a:lnSpc>
                        <a:spcAft>
                          <a:spcPts val="0"/>
                        </a:spcAft>
                      </a:pPr>
                      <a:r>
                        <a:rPr lang="en-GB" sz="1500" dirty="0">
                          <a:latin typeface="Calibri"/>
                          <a:ea typeface="Calibri"/>
                          <a:cs typeface="Times New Roman"/>
                        </a:rPr>
                        <a:t>Expansion of activities on vocational </a:t>
                      </a:r>
                      <a:r>
                        <a:rPr lang="en-GB" sz="1500" dirty="0" smtClean="0">
                          <a:latin typeface="Calibri"/>
                          <a:ea typeface="Calibri"/>
                          <a:cs typeface="Times New Roman"/>
                        </a:rPr>
                        <a:t>training</a:t>
                      </a:r>
                      <a:endParaRPr lang="tr-TR" sz="1500" dirty="0">
                        <a:latin typeface="Calibri"/>
                        <a:ea typeface="Calibri"/>
                        <a:cs typeface="Times New Roman"/>
                      </a:endParaRPr>
                    </a:p>
                  </a:txBody>
                  <a:tcPr marL="68580" marR="68580" marT="0" marB="0"/>
                </a:tc>
                <a:tc>
                  <a:txBody>
                    <a:bodyPr/>
                    <a:lstStyle/>
                    <a:p>
                      <a:pPr algn="ctr">
                        <a:lnSpc>
                          <a:spcPct val="115000"/>
                        </a:lnSpc>
                        <a:spcAft>
                          <a:spcPts val="0"/>
                        </a:spcAft>
                      </a:pPr>
                      <a:endParaRPr lang="en-GB"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152</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343</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495</a:t>
                      </a:r>
                      <a:endParaRPr lang="tr-TR" sz="1500">
                        <a:latin typeface="Calibri"/>
                        <a:ea typeface="Calibri"/>
                        <a:cs typeface="Times New Roman"/>
                      </a:endParaRPr>
                    </a:p>
                  </a:txBody>
                  <a:tcPr marL="68580" marR="68580" marT="0" marB="0" anchor="ctr"/>
                </a:tc>
              </a:tr>
              <a:tr h="718384">
                <a:tc>
                  <a:txBody>
                    <a:bodyPr/>
                    <a:lstStyle/>
                    <a:p>
                      <a:pPr>
                        <a:lnSpc>
                          <a:spcPct val="115000"/>
                        </a:lnSpc>
                        <a:spcAft>
                          <a:spcPts val="0"/>
                        </a:spcAft>
                      </a:pPr>
                      <a:r>
                        <a:rPr lang="en-GB" sz="1500" dirty="0">
                          <a:latin typeface="Calibri"/>
                          <a:ea typeface="Calibri"/>
                          <a:cs typeface="Times New Roman"/>
                        </a:rPr>
                        <a:t>Reduction of social security contributions for young and female </a:t>
                      </a:r>
                      <a:endParaRPr lang="tr-TR" sz="1500" dirty="0">
                        <a:latin typeface="Calibri"/>
                        <a:ea typeface="Calibri"/>
                        <a:cs typeface="Times New Roman"/>
                      </a:endParaRPr>
                    </a:p>
                    <a:p>
                      <a:pPr>
                        <a:lnSpc>
                          <a:spcPct val="115000"/>
                        </a:lnSpc>
                        <a:spcAft>
                          <a:spcPts val="0"/>
                        </a:spcAft>
                      </a:pPr>
                      <a:r>
                        <a:rPr lang="en-GB" sz="1500" dirty="0" smtClean="0">
                          <a:latin typeface="Calibri"/>
                          <a:ea typeface="Calibri"/>
                          <a:cs typeface="Times New Roman"/>
                        </a:rPr>
                        <a:t>workers</a:t>
                      </a:r>
                      <a:endParaRPr lang="tr-TR" sz="1500" dirty="0">
                        <a:latin typeface="Calibri"/>
                        <a:ea typeface="Calibri"/>
                        <a:cs typeface="Times New Roman"/>
                      </a:endParaRPr>
                    </a:p>
                  </a:txBody>
                  <a:tcPr marL="68580" marR="68580" marT="0" marB="0"/>
                </a:tc>
                <a:tc>
                  <a:txBody>
                    <a:bodyPr/>
                    <a:lstStyle/>
                    <a:p>
                      <a:pPr algn="ctr">
                        <a:lnSpc>
                          <a:spcPct val="115000"/>
                        </a:lnSpc>
                        <a:spcAft>
                          <a:spcPts val="0"/>
                        </a:spcAft>
                      </a:pPr>
                      <a:r>
                        <a:rPr lang="en-GB" sz="1500">
                          <a:latin typeface="Calibri"/>
                          <a:ea typeface="Calibri"/>
                          <a:cs typeface="Times New Roman"/>
                        </a:rPr>
                        <a:t>16</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66</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137</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219</a:t>
                      </a:r>
                      <a:endParaRPr lang="tr-TR" sz="1500">
                        <a:latin typeface="Calibri"/>
                        <a:ea typeface="Calibri"/>
                        <a:cs typeface="Times New Roman"/>
                      </a:endParaRPr>
                    </a:p>
                  </a:txBody>
                  <a:tcPr marL="68580" marR="68580" marT="0" marB="0" anchor="ctr"/>
                </a:tc>
              </a:tr>
              <a:tr h="718384">
                <a:tc>
                  <a:txBody>
                    <a:bodyPr/>
                    <a:lstStyle/>
                    <a:p>
                      <a:pPr>
                        <a:lnSpc>
                          <a:spcPct val="115000"/>
                        </a:lnSpc>
                        <a:spcAft>
                          <a:spcPts val="0"/>
                        </a:spcAft>
                      </a:pPr>
                      <a:r>
                        <a:rPr lang="en-GB" sz="1500" dirty="0">
                          <a:latin typeface="Calibri"/>
                          <a:ea typeface="Calibri"/>
                          <a:cs typeface="Times New Roman"/>
                        </a:rPr>
                        <a:t>Recalculation of unemployment insurance payment in terms of gross instead of net amount </a:t>
                      </a:r>
                      <a:endParaRPr lang="tr-TR" sz="1500" dirty="0">
                        <a:latin typeface="Calibri"/>
                        <a:ea typeface="Calibri"/>
                        <a:cs typeface="Times New Roman"/>
                      </a:endParaRPr>
                    </a:p>
                  </a:txBody>
                  <a:tcPr marL="68580" marR="68580" marT="0" marB="0"/>
                </a:tc>
                <a:tc>
                  <a:txBody>
                    <a:bodyPr/>
                    <a:lstStyle/>
                    <a:p>
                      <a:pPr algn="ctr">
                        <a:lnSpc>
                          <a:spcPct val="115000"/>
                        </a:lnSpc>
                        <a:spcAft>
                          <a:spcPts val="0"/>
                        </a:spcAft>
                      </a:pPr>
                      <a:r>
                        <a:rPr lang="en-GB" sz="1500" dirty="0">
                          <a:latin typeface="Calibri"/>
                          <a:ea typeface="Calibri"/>
                          <a:cs typeface="Times New Roman"/>
                        </a:rPr>
                        <a:t>40</a:t>
                      </a:r>
                      <a:endParaRPr lang="tr-TR" sz="15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119</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87</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246</a:t>
                      </a:r>
                      <a:endParaRPr lang="tr-TR" sz="1500">
                        <a:latin typeface="Calibri"/>
                        <a:ea typeface="Calibri"/>
                        <a:cs typeface="Times New Roman"/>
                      </a:endParaRPr>
                    </a:p>
                  </a:txBody>
                  <a:tcPr marL="68580" marR="68580" marT="0" marB="0" anchor="ctr"/>
                </a:tc>
              </a:tr>
              <a:tr h="478922">
                <a:tc>
                  <a:txBody>
                    <a:bodyPr/>
                    <a:lstStyle/>
                    <a:p>
                      <a:pPr>
                        <a:lnSpc>
                          <a:spcPct val="115000"/>
                        </a:lnSpc>
                        <a:spcAft>
                          <a:spcPts val="0"/>
                        </a:spcAft>
                      </a:pPr>
                      <a:r>
                        <a:rPr lang="en-GB" sz="1500" dirty="0">
                          <a:latin typeface="Calibri"/>
                          <a:ea typeface="Calibri"/>
                          <a:cs typeface="Times New Roman"/>
                        </a:rPr>
                        <a:t>Increase of short-term working allowances by 50 </a:t>
                      </a:r>
                      <a:r>
                        <a:rPr lang="en-GB" sz="1500" dirty="0" smtClean="0">
                          <a:latin typeface="Calibri"/>
                          <a:ea typeface="Calibri"/>
                          <a:cs typeface="Times New Roman"/>
                        </a:rPr>
                        <a:t>percent</a:t>
                      </a:r>
                      <a:endParaRPr lang="tr-TR" sz="1500" dirty="0">
                        <a:latin typeface="Calibri"/>
                        <a:ea typeface="Calibri"/>
                        <a:cs typeface="Times New Roman"/>
                      </a:endParaRPr>
                    </a:p>
                  </a:txBody>
                  <a:tcPr marL="68580" marR="68580" marT="0" marB="0"/>
                </a:tc>
                <a:tc>
                  <a:txBody>
                    <a:bodyPr/>
                    <a:lstStyle/>
                    <a:p>
                      <a:pPr algn="ctr">
                        <a:lnSpc>
                          <a:spcPct val="115000"/>
                        </a:lnSpc>
                        <a:spcAft>
                          <a:spcPts val="0"/>
                        </a:spcAft>
                      </a:pPr>
                      <a:endParaRPr lang="en-GB" sz="15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162</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106</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268</a:t>
                      </a:r>
                      <a:endParaRPr lang="tr-TR" sz="1500">
                        <a:latin typeface="Calibri"/>
                        <a:ea typeface="Calibri"/>
                        <a:cs typeface="Times New Roman"/>
                      </a:endParaRPr>
                    </a:p>
                  </a:txBody>
                  <a:tcPr marL="68580" marR="68580" marT="0" marB="0" anchor="ctr"/>
                </a:tc>
              </a:tr>
              <a:tr h="337791">
                <a:tc>
                  <a:txBody>
                    <a:bodyPr/>
                    <a:lstStyle/>
                    <a:p>
                      <a:pPr>
                        <a:lnSpc>
                          <a:spcPct val="115000"/>
                        </a:lnSpc>
                        <a:spcAft>
                          <a:spcPts val="0"/>
                        </a:spcAft>
                      </a:pPr>
                      <a:r>
                        <a:rPr lang="tr-TR" sz="1500" dirty="0" err="1" smtClean="0">
                          <a:latin typeface="Calibri"/>
                          <a:ea typeface="Calibri"/>
                          <a:cs typeface="Times New Roman"/>
                        </a:rPr>
                        <a:t>Social</a:t>
                      </a:r>
                      <a:r>
                        <a:rPr lang="tr-TR" sz="1500" baseline="0" dirty="0" smtClean="0">
                          <a:latin typeface="Calibri"/>
                          <a:ea typeface="Calibri"/>
                          <a:cs typeface="Times New Roman"/>
                        </a:rPr>
                        <a:t> </a:t>
                      </a:r>
                      <a:r>
                        <a:rPr lang="en-GB" sz="1500" dirty="0" smtClean="0">
                          <a:latin typeface="Calibri"/>
                          <a:ea typeface="Calibri"/>
                          <a:cs typeface="Times New Roman"/>
                        </a:rPr>
                        <a:t>work </a:t>
                      </a:r>
                      <a:r>
                        <a:rPr lang="en-GB" sz="1500" dirty="0">
                          <a:latin typeface="Calibri"/>
                          <a:ea typeface="Calibri"/>
                          <a:cs typeface="Times New Roman"/>
                        </a:rPr>
                        <a:t>programs</a:t>
                      </a:r>
                      <a:endParaRPr lang="tr-TR" sz="1500" dirty="0">
                        <a:latin typeface="Calibri"/>
                        <a:ea typeface="Calibri"/>
                        <a:cs typeface="Times New Roman"/>
                      </a:endParaRPr>
                    </a:p>
                  </a:txBody>
                  <a:tcPr marL="68580" marR="68580" marT="0" marB="0"/>
                </a:tc>
                <a:tc>
                  <a:txBody>
                    <a:bodyPr/>
                    <a:lstStyle/>
                    <a:p>
                      <a:pPr algn="ctr">
                        <a:lnSpc>
                          <a:spcPct val="115000"/>
                        </a:lnSpc>
                        <a:spcAft>
                          <a:spcPts val="0"/>
                        </a:spcAft>
                      </a:pPr>
                      <a:endParaRPr lang="en-GB"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78</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151</a:t>
                      </a:r>
                      <a:endParaRPr lang="tr-TR" sz="15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a:latin typeface="Calibri"/>
                          <a:ea typeface="Calibri"/>
                          <a:cs typeface="Times New Roman"/>
                        </a:rPr>
                        <a:t>229</a:t>
                      </a:r>
                      <a:endParaRPr lang="tr-TR" sz="1500">
                        <a:latin typeface="Calibri"/>
                        <a:ea typeface="Calibri"/>
                        <a:cs typeface="Times New Roman"/>
                      </a:endParaRPr>
                    </a:p>
                  </a:txBody>
                  <a:tcPr marL="68580" marR="68580" marT="0" marB="0" anchor="ctr"/>
                </a:tc>
              </a:tr>
              <a:tr h="478922">
                <a:tc>
                  <a:txBody>
                    <a:bodyPr/>
                    <a:lstStyle/>
                    <a:p>
                      <a:pPr>
                        <a:lnSpc>
                          <a:spcPct val="115000"/>
                        </a:lnSpc>
                        <a:spcAft>
                          <a:spcPts val="0"/>
                        </a:spcAft>
                      </a:pPr>
                      <a:r>
                        <a:rPr lang="en-GB" sz="1500" b="1" dirty="0">
                          <a:solidFill>
                            <a:schemeClr val="tx1"/>
                          </a:solidFill>
                          <a:latin typeface="Calibri"/>
                          <a:ea typeface="Calibri"/>
                          <a:cs typeface="Times New Roman"/>
                        </a:rPr>
                        <a:t>Total cost of the measures </a:t>
                      </a:r>
                      <a:r>
                        <a:rPr lang="tr-TR" sz="1500" b="1" dirty="0" err="1" smtClean="0">
                          <a:solidFill>
                            <a:schemeClr val="tx1"/>
                          </a:solidFill>
                          <a:latin typeface="Calibri"/>
                          <a:ea typeface="Calibri"/>
                          <a:cs typeface="Times New Roman"/>
                        </a:rPr>
                        <a:t>to</a:t>
                      </a:r>
                      <a:r>
                        <a:rPr lang="tr-TR" sz="1500" b="1" dirty="0" smtClean="0">
                          <a:solidFill>
                            <a:schemeClr val="tx1"/>
                          </a:solidFill>
                          <a:latin typeface="Calibri"/>
                          <a:ea typeface="Calibri"/>
                          <a:cs typeface="Times New Roman"/>
                        </a:rPr>
                        <a:t> </a:t>
                      </a:r>
                      <a:r>
                        <a:rPr lang="tr-TR" sz="1500" b="1" dirty="0" err="1" smtClean="0">
                          <a:solidFill>
                            <a:schemeClr val="tx1"/>
                          </a:solidFill>
                          <a:latin typeface="Calibri"/>
                          <a:ea typeface="Calibri"/>
                          <a:cs typeface="Times New Roman"/>
                        </a:rPr>
                        <a:t>stimulate</a:t>
                      </a:r>
                      <a:r>
                        <a:rPr lang="tr-TR" sz="1500" b="1" dirty="0" smtClean="0">
                          <a:solidFill>
                            <a:schemeClr val="tx1"/>
                          </a:solidFill>
                          <a:latin typeface="Calibri"/>
                          <a:ea typeface="Calibri"/>
                          <a:cs typeface="Times New Roman"/>
                        </a:rPr>
                        <a:t> </a:t>
                      </a:r>
                      <a:r>
                        <a:rPr lang="en-GB" sz="1500" b="1" dirty="0" smtClean="0">
                          <a:solidFill>
                            <a:schemeClr val="tx1"/>
                          </a:solidFill>
                          <a:latin typeface="Calibri"/>
                          <a:ea typeface="Calibri"/>
                          <a:cs typeface="Times New Roman"/>
                        </a:rPr>
                        <a:t>employment</a:t>
                      </a:r>
                      <a:endParaRPr lang="tr-TR" sz="15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1500" b="1">
                          <a:solidFill>
                            <a:schemeClr val="tx1"/>
                          </a:solidFill>
                          <a:latin typeface="Calibri"/>
                          <a:ea typeface="Calibri"/>
                          <a:cs typeface="Times New Roman"/>
                        </a:rPr>
                        <a:t>73</a:t>
                      </a:r>
                      <a:endParaRPr lang="tr-TR" sz="1500" b="1">
                        <a:solidFill>
                          <a:schemeClr val="tx1"/>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b="1" dirty="0" smtClean="0">
                          <a:solidFill>
                            <a:schemeClr val="tx1"/>
                          </a:solidFill>
                          <a:latin typeface="Calibri"/>
                          <a:ea typeface="Calibri"/>
                          <a:cs typeface="Times New Roman"/>
                        </a:rPr>
                        <a:t>4</a:t>
                      </a:r>
                      <a:r>
                        <a:rPr lang="tr-TR" sz="1500" b="1" dirty="0" smtClean="0">
                          <a:solidFill>
                            <a:schemeClr val="tx1"/>
                          </a:solidFill>
                          <a:latin typeface="Calibri"/>
                          <a:ea typeface="Calibri"/>
                          <a:cs typeface="Times New Roman"/>
                        </a:rPr>
                        <a:t>,</a:t>
                      </a:r>
                      <a:r>
                        <a:rPr lang="en-GB" sz="1500" b="1" dirty="0" smtClean="0">
                          <a:solidFill>
                            <a:schemeClr val="tx1"/>
                          </a:solidFill>
                          <a:latin typeface="Calibri"/>
                          <a:ea typeface="Calibri"/>
                          <a:cs typeface="Times New Roman"/>
                        </a:rPr>
                        <a:t>303</a:t>
                      </a:r>
                      <a:endParaRPr lang="tr-TR" sz="1500" b="1" dirty="0">
                        <a:solidFill>
                          <a:schemeClr val="tx1"/>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b="1" dirty="0" smtClean="0">
                          <a:solidFill>
                            <a:schemeClr val="tx1"/>
                          </a:solidFill>
                          <a:latin typeface="Calibri"/>
                          <a:ea typeface="Calibri"/>
                          <a:cs typeface="Times New Roman"/>
                        </a:rPr>
                        <a:t>5</a:t>
                      </a:r>
                      <a:r>
                        <a:rPr lang="tr-TR" sz="1500" b="1" dirty="0" smtClean="0">
                          <a:solidFill>
                            <a:schemeClr val="tx1"/>
                          </a:solidFill>
                          <a:latin typeface="Calibri"/>
                          <a:ea typeface="Calibri"/>
                          <a:cs typeface="Times New Roman"/>
                        </a:rPr>
                        <a:t>,</a:t>
                      </a:r>
                      <a:r>
                        <a:rPr lang="en-GB" sz="1500" b="1" dirty="0" smtClean="0">
                          <a:solidFill>
                            <a:schemeClr val="tx1"/>
                          </a:solidFill>
                          <a:latin typeface="Calibri"/>
                          <a:ea typeface="Calibri"/>
                          <a:cs typeface="Times New Roman"/>
                        </a:rPr>
                        <a:t>000</a:t>
                      </a:r>
                      <a:endParaRPr lang="tr-TR" sz="1500" b="1" dirty="0">
                        <a:solidFill>
                          <a:schemeClr val="tx1"/>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b="1" dirty="0" smtClean="0">
                          <a:solidFill>
                            <a:schemeClr val="tx1"/>
                          </a:solidFill>
                          <a:latin typeface="Calibri"/>
                          <a:ea typeface="Calibri"/>
                          <a:cs typeface="Times New Roman"/>
                        </a:rPr>
                        <a:t>9</a:t>
                      </a:r>
                      <a:r>
                        <a:rPr lang="tr-TR" sz="1500" b="1" dirty="0" smtClean="0">
                          <a:solidFill>
                            <a:schemeClr val="tx1"/>
                          </a:solidFill>
                          <a:latin typeface="Calibri"/>
                          <a:ea typeface="Calibri"/>
                          <a:cs typeface="Times New Roman"/>
                        </a:rPr>
                        <a:t>,</a:t>
                      </a:r>
                      <a:r>
                        <a:rPr lang="en-GB" sz="1500" b="1" dirty="0" smtClean="0">
                          <a:solidFill>
                            <a:schemeClr val="tx1"/>
                          </a:solidFill>
                          <a:latin typeface="Calibri"/>
                          <a:ea typeface="Calibri"/>
                          <a:cs typeface="Times New Roman"/>
                        </a:rPr>
                        <a:t>527</a:t>
                      </a:r>
                      <a:endParaRPr lang="tr-TR" sz="1500" b="1" dirty="0">
                        <a:solidFill>
                          <a:schemeClr val="tx1"/>
                        </a:solidFill>
                        <a:latin typeface="Calibri"/>
                        <a:ea typeface="Calibri"/>
                        <a:cs typeface="Times New Roman"/>
                      </a:endParaRPr>
                    </a:p>
                  </a:txBody>
                  <a:tcPr marL="68580" marR="68580" marT="0" marB="0" anchor="ctr"/>
                </a:tc>
              </a:tr>
              <a:tr h="337791">
                <a:tc>
                  <a:txBody>
                    <a:bodyPr/>
                    <a:lstStyle/>
                    <a:p>
                      <a:pPr>
                        <a:lnSpc>
                          <a:spcPct val="115000"/>
                        </a:lnSpc>
                        <a:spcAft>
                          <a:spcPts val="0"/>
                        </a:spcAft>
                      </a:pPr>
                      <a:r>
                        <a:rPr lang="tr-TR" sz="1500" b="1" dirty="0" err="1" smtClean="0">
                          <a:latin typeface="Calibri"/>
                          <a:ea typeface="Calibri"/>
                          <a:cs typeface="Times New Roman"/>
                        </a:rPr>
                        <a:t>Share</a:t>
                      </a:r>
                      <a:r>
                        <a:rPr lang="tr-TR" sz="1500" b="1" dirty="0" smtClean="0">
                          <a:latin typeface="Calibri"/>
                          <a:ea typeface="Calibri"/>
                          <a:cs typeface="Times New Roman"/>
                        </a:rPr>
                        <a:t> in </a:t>
                      </a:r>
                      <a:r>
                        <a:rPr lang="en-GB" sz="1500" b="1" dirty="0" smtClean="0">
                          <a:latin typeface="Calibri"/>
                          <a:ea typeface="Calibri"/>
                          <a:cs typeface="Times New Roman"/>
                        </a:rPr>
                        <a:t>GDP (%)</a:t>
                      </a:r>
                      <a:endParaRPr lang="tr-TR" sz="1500" b="1" dirty="0">
                        <a:latin typeface="Calibri"/>
                        <a:ea typeface="Calibri"/>
                        <a:cs typeface="Times New Roman"/>
                      </a:endParaRPr>
                    </a:p>
                  </a:txBody>
                  <a:tcPr marL="68580" marR="68580" marT="0" marB="0"/>
                </a:tc>
                <a:tc>
                  <a:txBody>
                    <a:bodyPr/>
                    <a:lstStyle/>
                    <a:p>
                      <a:pPr algn="ctr">
                        <a:lnSpc>
                          <a:spcPct val="115000"/>
                        </a:lnSpc>
                        <a:spcAft>
                          <a:spcPts val="0"/>
                        </a:spcAft>
                      </a:pPr>
                      <a:r>
                        <a:rPr lang="en-GB" sz="1500" b="1">
                          <a:latin typeface="Calibri"/>
                          <a:ea typeface="Calibri"/>
                          <a:cs typeface="Times New Roman"/>
                        </a:rPr>
                        <a:t>0.01</a:t>
                      </a:r>
                      <a:endParaRPr lang="tr-TR" sz="1500" b="1">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b="1">
                          <a:latin typeface="Calibri"/>
                          <a:ea typeface="Calibri"/>
                          <a:cs typeface="Times New Roman"/>
                        </a:rPr>
                        <a:t>0.45</a:t>
                      </a:r>
                      <a:endParaRPr lang="tr-TR" sz="1500" b="1">
                        <a:latin typeface="Calibri"/>
                        <a:ea typeface="Calibri"/>
                        <a:cs typeface="Times New Roman"/>
                      </a:endParaRPr>
                    </a:p>
                  </a:txBody>
                  <a:tcPr marL="68580" marR="68580" marT="0" marB="0" anchor="ctr"/>
                </a:tc>
                <a:tc>
                  <a:txBody>
                    <a:bodyPr/>
                    <a:lstStyle/>
                    <a:p>
                      <a:pPr algn="ctr">
                        <a:lnSpc>
                          <a:spcPct val="115000"/>
                        </a:lnSpc>
                        <a:spcAft>
                          <a:spcPts val="0"/>
                        </a:spcAft>
                      </a:pPr>
                      <a:r>
                        <a:rPr lang="en-GB" sz="1500" b="1">
                          <a:latin typeface="Calibri"/>
                          <a:ea typeface="Calibri"/>
                          <a:cs typeface="Times New Roman"/>
                        </a:rPr>
                        <a:t>0.49</a:t>
                      </a:r>
                      <a:endParaRPr lang="tr-TR" sz="1500" b="1">
                        <a:latin typeface="Calibri"/>
                        <a:ea typeface="Calibri"/>
                        <a:cs typeface="Times New Roman"/>
                      </a:endParaRPr>
                    </a:p>
                  </a:txBody>
                  <a:tcPr marL="68580" marR="68580" marT="0" marB="0" anchor="ctr"/>
                </a:tc>
                <a:tc>
                  <a:txBody>
                    <a:bodyPr/>
                    <a:lstStyle/>
                    <a:p>
                      <a:pPr algn="ctr">
                        <a:lnSpc>
                          <a:spcPct val="115000"/>
                        </a:lnSpc>
                        <a:spcAft>
                          <a:spcPts val="0"/>
                        </a:spcAft>
                      </a:pPr>
                      <a:endParaRPr lang="tr-TR" sz="1500" b="1" dirty="0">
                        <a:latin typeface="Calibri"/>
                        <a:ea typeface="Calibri"/>
                        <a:cs typeface="Times New Roman"/>
                      </a:endParaRPr>
                    </a:p>
                  </a:txBody>
                  <a:tcPr marL="68580" marR="68580" marT="0" marB="0" anchor="ctr"/>
                </a:tc>
              </a:tr>
            </a:tbl>
          </a:graphicData>
        </a:graphic>
      </p:graphicFrame>
      <p:sp>
        <p:nvSpPr>
          <p:cNvPr id="6" name="5 Metin kutusu"/>
          <p:cNvSpPr txBox="1"/>
          <p:nvPr/>
        </p:nvSpPr>
        <p:spPr>
          <a:xfrm>
            <a:off x="2049109" y="6581001"/>
            <a:ext cx="7094891" cy="276999"/>
          </a:xfrm>
          <a:prstGeom prst="rect">
            <a:avLst/>
          </a:prstGeom>
          <a:noFill/>
        </p:spPr>
        <p:txBody>
          <a:bodyPr wrap="none" rtlCol="0">
            <a:spAutoFit/>
          </a:bodyPr>
          <a:lstStyle/>
          <a:p>
            <a:r>
              <a:rPr lang="tr-TR" sz="1200" dirty="0" smtClean="0"/>
              <a:t>Kaynak: Ercan, </a:t>
            </a:r>
            <a:r>
              <a:rPr lang="tr-TR" sz="1200" dirty="0" err="1" smtClean="0"/>
              <a:t>Taymaz</a:t>
            </a:r>
            <a:r>
              <a:rPr lang="tr-TR" sz="1200" dirty="0" smtClean="0"/>
              <a:t> ve </a:t>
            </a:r>
            <a:r>
              <a:rPr lang="tr-TR" sz="1200" dirty="0" err="1" smtClean="0"/>
              <a:t>Yeldan</a:t>
            </a:r>
            <a:r>
              <a:rPr lang="tr-TR" sz="1200" dirty="0" smtClean="0"/>
              <a:t> (2010) “Kriz ve Türkiye: Kriz Tedbirlerinin Etki Değerlendirmesi”, ILO</a:t>
            </a:r>
            <a:endParaRPr lang="tr-TR"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sz="3200" smtClean="0"/>
              <a:t>Health and education sectors severely affected from the crisis</a:t>
            </a:r>
            <a:endParaRPr lang="en-US" sz="3200"/>
          </a:p>
        </p:txBody>
      </p:sp>
      <p:sp>
        <p:nvSpPr>
          <p:cNvPr id="3" name="2 İçerik Yer Tutucusu"/>
          <p:cNvSpPr>
            <a:spLocks noGrp="1"/>
          </p:cNvSpPr>
          <p:nvPr>
            <p:ph idx="1"/>
          </p:nvPr>
        </p:nvSpPr>
        <p:spPr>
          <a:xfrm>
            <a:off x="0" y="1752600"/>
            <a:ext cx="8964488" cy="1604392"/>
          </a:xfrm>
        </p:spPr>
        <p:txBody>
          <a:bodyPr/>
          <a:lstStyle/>
          <a:p>
            <a:pPr>
              <a:spcAft>
                <a:spcPts val="1000"/>
              </a:spcAft>
            </a:pPr>
            <a:r>
              <a:rPr lang="en-US" sz="2000" smtClean="0"/>
              <a:t>Severe demand reductions for the private sector companies in both sectors</a:t>
            </a:r>
          </a:p>
          <a:p>
            <a:pPr>
              <a:spcAft>
                <a:spcPts val="1000"/>
              </a:spcAft>
            </a:pPr>
            <a:r>
              <a:rPr lang="en-US" sz="2000" smtClean="0"/>
              <a:t>Reversal of the trend to increase the share of health in total social spending: shares of health and education converged after the 2008 crisis.</a:t>
            </a:r>
          </a:p>
        </p:txBody>
      </p:sp>
      <p:graphicFrame>
        <p:nvGraphicFramePr>
          <p:cNvPr id="5" name="C 2"/>
          <p:cNvGraphicFramePr/>
          <p:nvPr/>
        </p:nvGraphicFramePr>
        <p:xfrm>
          <a:off x="971600" y="3645024"/>
          <a:ext cx="7272808" cy="3212976"/>
        </p:xfrm>
        <a:graphic>
          <a:graphicData uri="http://schemas.openxmlformats.org/drawingml/2006/chart">
            <c:chart xmlns:c="http://schemas.openxmlformats.org/drawingml/2006/chart" xmlns:r="http://schemas.openxmlformats.org/officeDocument/2006/relationships" r:id="rId2"/>
          </a:graphicData>
        </a:graphic>
      </p:graphicFrame>
      <p:sp>
        <p:nvSpPr>
          <p:cNvPr id="7" name="6 Dikdörtgen"/>
          <p:cNvSpPr/>
          <p:nvPr/>
        </p:nvSpPr>
        <p:spPr>
          <a:xfrm>
            <a:off x="1187624" y="3140968"/>
            <a:ext cx="684076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Share of education and share of health in total social spending</a:t>
            </a:r>
            <a:endParaRPr lang="en-US" sz="1600" b="1">
              <a:solidFill>
                <a:schemeClr val="bg1"/>
              </a:solidFill>
            </a:endParaRPr>
          </a:p>
        </p:txBody>
      </p:sp>
      <p:cxnSp>
        <p:nvCxnSpPr>
          <p:cNvPr id="1026" name="AutoShape 2"/>
          <p:cNvCxnSpPr>
            <a:cxnSpLocks noChangeShapeType="1"/>
          </p:cNvCxnSpPr>
          <p:nvPr/>
        </p:nvCxnSpPr>
        <p:spPr bwMode="auto">
          <a:xfrm flipV="1">
            <a:off x="5076056" y="3861048"/>
            <a:ext cx="0" cy="2304255"/>
          </a:xfrm>
          <a:prstGeom prst="straightConnector1">
            <a:avLst/>
          </a:prstGeom>
          <a:noFill/>
          <a:ln w="25400">
            <a:solidFill>
              <a:srgbClr val="7F7F7F"/>
            </a:solidFill>
            <a:prstDash val="dash"/>
            <a:round/>
            <a:headEnd/>
            <a:tailEnd/>
          </a:ln>
        </p:spPr>
      </p:cxnSp>
      <p:sp>
        <p:nvSpPr>
          <p:cNvPr id="9" name="8 Metin kutusu"/>
          <p:cNvSpPr txBox="1"/>
          <p:nvPr/>
        </p:nvSpPr>
        <p:spPr>
          <a:xfrm>
            <a:off x="7831140" y="6581001"/>
            <a:ext cx="1312860" cy="276999"/>
          </a:xfrm>
          <a:prstGeom prst="rect">
            <a:avLst/>
          </a:prstGeom>
          <a:noFill/>
        </p:spPr>
        <p:txBody>
          <a:bodyPr wrap="none" rtlCol="0">
            <a:spAutoFit/>
          </a:bodyPr>
          <a:lstStyle/>
          <a:p>
            <a:r>
              <a:rPr lang="tr-TR" sz="1200" dirty="0" err="1" smtClean="0"/>
              <a:t>Source</a:t>
            </a:r>
            <a:r>
              <a:rPr lang="tr-TR" sz="1200" dirty="0" smtClean="0"/>
              <a:t>: </a:t>
            </a:r>
            <a:r>
              <a:rPr lang="tr-TR" sz="1200" dirty="0" err="1" smtClean="0"/>
              <a:t>TurkStat</a:t>
            </a:r>
            <a:endParaRPr lang="tr-TR"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3600" smtClean="0"/>
              <a:t>Three levels of social dialogue in Turkey</a:t>
            </a:r>
            <a:endParaRPr lang="en-US" sz="3600"/>
          </a:p>
        </p:txBody>
      </p:sp>
      <p:sp>
        <p:nvSpPr>
          <p:cNvPr id="18" name="17 İkizkenar Üçgen"/>
          <p:cNvSpPr/>
          <p:nvPr/>
        </p:nvSpPr>
        <p:spPr>
          <a:xfrm rot="10800000">
            <a:off x="1979713" y="4581127"/>
            <a:ext cx="2736304" cy="180020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Yamuk"/>
          <p:cNvSpPr/>
          <p:nvPr/>
        </p:nvSpPr>
        <p:spPr>
          <a:xfrm rot="10800000">
            <a:off x="1115617" y="3356991"/>
            <a:ext cx="4464496" cy="1080120"/>
          </a:xfrm>
          <a:prstGeom prst="trapezoid">
            <a:avLst>
              <a:gd name="adj" fmla="val 7166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Yamuk"/>
          <p:cNvSpPr/>
          <p:nvPr/>
        </p:nvSpPr>
        <p:spPr>
          <a:xfrm rot="10800000">
            <a:off x="179513" y="2132854"/>
            <a:ext cx="6264696" cy="1080120"/>
          </a:xfrm>
          <a:prstGeom prst="trapezoid">
            <a:avLst>
              <a:gd name="adj" fmla="val 7166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Metin kutusu"/>
          <p:cNvSpPr txBox="1"/>
          <p:nvPr/>
        </p:nvSpPr>
        <p:spPr>
          <a:xfrm>
            <a:off x="2411761" y="2420888"/>
            <a:ext cx="1954381" cy="400110"/>
          </a:xfrm>
          <a:prstGeom prst="rect">
            <a:avLst/>
          </a:prstGeom>
          <a:noFill/>
        </p:spPr>
        <p:txBody>
          <a:bodyPr wrap="none" rtlCol="0">
            <a:spAutoFit/>
          </a:bodyPr>
          <a:lstStyle/>
          <a:p>
            <a:r>
              <a:rPr lang="en-US" sz="2000" b="1" smtClean="0">
                <a:solidFill>
                  <a:schemeClr val="bg1"/>
                </a:solidFill>
              </a:rPr>
              <a:t>National level</a:t>
            </a:r>
            <a:endParaRPr lang="en-US" sz="2000" b="1">
              <a:solidFill>
                <a:schemeClr val="bg1"/>
              </a:solidFill>
            </a:endParaRPr>
          </a:p>
        </p:txBody>
      </p:sp>
      <p:sp>
        <p:nvSpPr>
          <p:cNvPr id="23" name="22 Metin kutusu"/>
          <p:cNvSpPr txBox="1"/>
          <p:nvPr/>
        </p:nvSpPr>
        <p:spPr>
          <a:xfrm>
            <a:off x="2123728" y="3717032"/>
            <a:ext cx="2706190" cy="400110"/>
          </a:xfrm>
          <a:prstGeom prst="rect">
            <a:avLst/>
          </a:prstGeom>
          <a:noFill/>
        </p:spPr>
        <p:txBody>
          <a:bodyPr wrap="none" rtlCol="0">
            <a:spAutoFit/>
          </a:bodyPr>
          <a:lstStyle/>
          <a:p>
            <a:r>
              <a:rPr lang="en-US" sz="2000" b="1" smtClean="0">
                <a:solidFill>
                  <a:schemeClr val="bg1"/>
                </a:solidFill>
              </a:rPr>
              <a:t>Cross-sectoral level</a:t>
            </a:r>
            <a:endParaRPr lang="en-US" sz="2000" b="1">
              <a:solidFill>
                <a:schemeClr val="bg1"/>
              </a:solidFill>
            </a:endParaRPr>
          </a:p>
        </p:txBody>
      </p:sp>
      <p:sp>
        <p:nvSpPr>
          <p:cNvPr id="24" name="23 Metin kutusu"/>
          <p:cNvSpPr txBox="1"/>
          <p:nvPr/>
        </p:nvSpPr>
        <p:spPr>
          <a:xfrm>
            <a:off x="2339752" y="4797152"/>
            <a:ext cx="2069797" cy="400110"/>
          </a:xfrm>
          <a:prstGeom prst="rect">
            <a:avLst/>
          </a:prstGeom>
          <a:noFill/>
        </p:spPr>
        <p:txBody>
          <a:bodyPr wrap="none" rtlCol="0">
            <a:spAutoFit/>
          </a:bodyPr>
          <a:lstStyle/>
          <a:p>
            <a:r>
              <a:rPr lang="en-US" sz="2000" b="1" smtClean="0"/>
              <a:t>Company level</a:t>
            </a:r>
            <a:endParaRPr lang="en-US" sz="2000" b="1"/>
          </a:p>
        </p:txBody>
      </p:sp>
      <p:sp>
        <p:nvSpPr>
          <p:cNvPr id="27" name="26 Metin kutusu"/>
          <p:cNvSpPr txBox="1"/>
          <p:nvPr/>
        </p:nvSpPr>
        <p:spPr>
          <a:xfrm>
            <a:off x="6516216" y="1700808"/>
            <a:ext cx="2376264" cy="1569660"/>
          </a:xfrm>
          <a:prstGeom prst="rect">
            <a:avLst/>
          </a:prstGeom>
          <a:noFill/>
        </p:spPr>
        <p:txBody>
          <a:bodyPr wrap="square" rtlCol="0">
            <a:spAutoFit/>
          </a:bodyPr>
          <a:lstStyle/>
          <a:p>
            <a:pPr>
              <a:buFont typeface="Arial" pitchFamily="34" charset="0"/>
              <a:buChar char="•"/>
            </a:pPr>
            <a:r>
              <a:rPr lang="en-US" sz="1600" smtClean="0"/>
              <a:t> Government policies </a:t>
            </a:r>
          </a:p>
          <a:p>
            <a:pPr>
              <a:buFont typeface="Arial" pitchFamily="34" charset="0"/>
              <a:buChar char="•"/>
            </a:pPr>
            <a:r>
              <a:rPr lang="en-US" sz="1600" smtClean="0"/>
              <a:t> Union activities </a:t>
            </a:r>
          </a:p>
          <a:p>
            <a:pPr>
              <a:buFont typeface="Arial" pitchFamily="34" charset="0"/>
              <a:buChar char="•"/>
            </a:pPr>
            <a:r>
              <a:rPr lang="en-US" sz="1600" smtClean="0"/>
              <a:t>Activities of professional and employers’ unions</a:t>
            </a:r>
          </a:p>
          <a:p>
            <a:pPr>
              <a:buFont typeface="Arial" pitchFamily="34" charset="0"/>
              <a:buChar char="•"/>
            </a:pPr>
            <a:r>
              <a:rPr lang="en-US" sz="1600" smtClean="0"/>
              <a:t> Campaigns</a:t>
            </a:r>
            <a:endParaRPr lang="en-US" sz="1600"/>
          </a:p>
        </p:txBody>
      </p:sp>
      <p:sp>
        <p:nvSpPr>
          <p:cNvPr id="28" name="27 Metin kutusu"/>
          <p:cNvSpPr txBox="1"/>
          <p:nvPr/>
        </p:nvSpPr>
        <p:spPr>
          <a:xfrm>
            <a:off x="5652120" y="3356993"/>
            <a:ext cx="2880320" cy="830997"/>
          </a:xfrm>
          <a:prstGeom prst="rect">
            <a:avLst/>
          </a:prstGeom>
          <a:noFill/>
        </p:spPr>
        <p:txBody>
          <a:bodyPr wrap="square" rtlCol="0">
            <a:spAutoFit/>
          </a:bodyPr>
          <a:lstStyle/>
          <a:p>
            <a:pPr>
              <a:buFont typeface="Arial" pitchFamily="34" charset="0"/>
              <a:buChar char="•"/>
            </a:pPr>
            <a:r>
              <a:rPr lang="en-US" sz="1600" smtClean="0"/>
              <a:t> Policies specific to sectors </a:t>
            </a:r>
          </a:p>
          <a:p>
            <a:pPr>
              <a:buFont typeface="Arial" pitchFamily="34" charset="0"/>
              <a:buChar char="•"/>
            </a:pPr>
            <a:r>
              <a:rPr lang="en-US" sz="1600" smtClean="0"/>
              <a:t> Intra-company aggrements between different companies </a:t>
            </a:r>
            <a:endParaRPr lang="en-US" sz="1600"/>
          </a:p>
        </p:txBody>
      </p:sp>
      <p:sp>
        <p:nvSpPr>
          <p:cNvPr id="29" name="28 Metin kutusu"/>
          <p:cNvSpPr txBox="1"/>
          <p:nvPr/>
        </p:nvSpPr>
        <p:spPr>
          <a:xfrm>
            <a:off x="4788024" y="4709462"/>
            <a:ext cx="2520280" cy="2062103"/>
          </a:xfrm>
          <a:prstGeom prst="rect">
            <a:avLst/>
          </a:prstGeom>
          <a:noFill/>
        </p:spPr>
        <p:txBody>
          <a:bodyPr wrap="square" rtlCol="0">
            <a:spAutoFit/>
          </a:bodyPr>
          <a:lstStyle/>
          <a:p>
            <a:pPr>
              <a:buFont typeface="Arial" pitchFamily="34" charset="0"/>
              <a:buChar char="•"/>
            </a:pPr>
            <a:r>
              <a:rPr lang="en-US" sz="1600" smtClean="0"/>
              <a:t> Restucturing attempts</a:t>
            </a:r>
          </a:p>
          <a:p>
            <a:pPr>
              <a:buFont typeface="Arial" pitchFamily="34" charset="0"/>
              <a:buChar char="•"/>
            </a:pPr>
            <a:r>
              <a:rPr lang="en-US" sz="1600" smtClean="0"/>
              <a:t> Agreements with employees: </a:t>
            </a:r>
          </a:p>
          <a:p>
            <a:pPr lvl="1">
              <a:buFont typeface="Courier New" pitchFamily="49" charset="0"/>
              <a:buChar char="o"/>
            </a:pPr>
            <a:r>
              <a:rPr lang="en-US" sz="1600" smtClean="0"/>
              <a:t> Cancellation of salary increases</a:t>
            </a:r>
          </a:p>
          <a:p>
            <a:pPr lvl="1">
              <a:buFont typeface="Courier New" pitchFamily="49" charset="0"/>
              <a:buChar char="o"/>
            </a:pPr>
            <a:r>
              <a:rPr lang="en-US" sz="1600" smtClean="0"/>
              <a:t> policies and practises to cut expenses</a:t>
            </a:r>
            <a:endParaRPr lang="en-US" sz="1600"/>
          </a:p>
        </p:txBody>
      </p:sp>
      <p:cxnSp>
        <p:nvCxnSpPr>
          <p:cNvPr id="31" name="30 Düz Bağlayıcı"/>
          <p:cNvCxnSpPr/>
          <p:nvPr/>
        </p:nvCxnSpPr>
        <p:spPr>
          <a:xfrm>
            <a:off x="5580112" y="3356992"/>
            <a:ext cx="3384376" cy="0"/>
          </a:xfrm>
          <a:prstGeom prst="line">
            <a:avLst/>
          </a:prstGeom>
          <a:ln w="190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31 Düz Bağlayıcı"/>
          <p:cNvCxnSpPr/>
          <p:nvPr/>
        </p:nvCxnSpPr>
        <p:spPr>
          <a:xfrm>
            <a:off x="4716016" y="4581128"/>
            <a:ext cx="4248472" cy="0"/>
          </a:xfrm>
          <a:prstGeom prst="line">
            <a:avLst/>
          </a:prstGeom>
          <a:ln w="190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Methodology</a:t>
            </a:r>
            <a:endParaRPr lang="tr-TR" dirty="0"/>
          </a:p>
        </p:txBody>
      </p:sp>
      <p:sp>
        <p:nvSpPr>
          <p:cNvPr id="3" name="2 İçerik Yer Tutucusu"/>
          <p:cNvSpPr>
            <a:spLocks noGrp="1"/>
          </p:cNvSpPr>
          <p:nvPr>
            <p:ph idx="1"/>
          </p:nvPr>
        </p:nvSpPr>
        <p:spPr>
          <a:xfrm>
            <a:off x="323528" y="1700808"/>
            <a:ext cx="8534400" cy="4800600"/>
          </a:xfrm>
        </p:spPr>
        <p:txBody>
          <a:bodyPr/>
          <a:lstStyle/>
          <a:p>
            <a:r>
              <a:rPr lang="tr-TR" dirty="0" err="1" smtClean="0"/>
              <a:t>Desk</a:t>
            </a:r>
            <a:r>
              <a:rPr lang="tr-TR" dirty="0" smtClean="0"/>
              <a:t> </a:t>
            </a:r>
            <a:r>
              <a:rPr lang="tr-TR" dirty="0" err="1" smtClean="0"/>
              <a:t>research</a:t>
            </a:r>
            <a:endParaRPr lang="tr-TR" dirty="0" smtClean="0"/>
          </a:p>
          <a:p>
            <a:pPr lvl="1"/>
            <a:r>
              <a:rPr lang="tr-TR" dirty="0" smtClean="0"/>
              <a:t>Data </a:t>
            </a:r>
            <a:r>
              <a:rPr lang="tr-TR" dirty="0" err="1" smtClean="0"/>
              <a:t>from</a:t>
            </a:r>
            <a:r>
              <a:rPr lang="tr-TR" dirty="0" smtClean="0"/>
              <a:t> </a:t>
            </a:r>
            <a:r>
              <a:rPr lang="tr-TR" dirty="0" err="1" smtClean="0"/>
              <a:t>TurkStat</a:t>
            </a:r>
            <a:r>
              <a:rPr lang="tr-TR" dirty="0" smtClean="0"/>
              <a:t>, </a:t>
            </a:r>
            <a:r>
              <a:rPr lang="tr-TR" dirty="0" err="1" smtClean="0"/>
              <a:t>the</a:t>
            </a:r>
            <a:r>
              <a:rPr lang="tr-TR" dirty="0" smtClean="0"/>
              <a:t> </a:t>
            </a:r>
            <a:r>
              <a:rPr lang="tr-TR" dirty="0" err="1" smtClean="0"/>
              <a:t>Ministry</a:t>
            </a:r>
            <a:r>
              <a:rPr lang="tr-TR" dirty="0" smtClean="0"/>
              <a:t> of </a:t>
            </a:r>
            <a:r>
              <a:rPr lang="tr-TR" dirty="0" err="1" smtClean="0"/>
              <a:t>Work</a:t>
            </a:r>
            <a:r>
              <a:rPr lang="tr-TR" dirty="0" smtClean="0"/>
              <a:t>, </a:t>
            </a:r>
            <a:r>
              <a:rPr lang="tr-TR" dirty="0" err="1" smtClean="0"/>
              <a:t>Employment</a:t>
            </a:r>
            <a:r>
              <a:rPr lang="tr-TR" dirty="0" smtClean="0"/>
              <a:t> </a:t>
            </a:r>
            <a:r>
              <a:rPr lang="tr-TR" dirty="0" err="1" smtClean="0"/>
              <a:t>and</a:t>
            </a:r>
            <a:r>
              <a:rPr lang="tr-TR" dirty="0" smtClean="0"/>
              <a:t> </a:t>
            </a:r>
            <a:r>
              <a:rPr lang="tr-TR" dirty="0" err="1" smtClean="0"/>
              <a:t>Social</a:t>
            </a:r>
            <a:r>
              <a:rPr lang="tr-TR" dirty="0" smtClean="0"/>
              <a:t> </a:t>
            </a:r>
            <a:r>
              <a:rPr lang="tr-TR" dirty="0" err="1" smtClean="0"/>
              <a:t>Security</a:t>
            </a:r>
            <a:r>
              <a:rPr lang="tr-TR" dirty="0" smtClean="0"/>
              <a:t>, OECD</a:t>
            </a:r>
          </a:p>
          <a:p>
            <a:r>
              <a:rPr lang="tr-TR" dirty="0" err="1" smtClean="0"/>
              <a:t>Face</a:t>
            </a:r>
            <a:r>
              <a:rPr lang="tr-TR" dirty="0" smtClean="0"/>
              <a:t>-</a:t>
            </a:r>
            <a:r>
              <a:rPr lang="tr-TR" dirty="0" err="1" smtClean="0"/>
              <a:t>to</a:t>
            </a:r>
            <a:r>
              <a:rPr lang="tr-TR" dirty="0" smtClean="0"/>
              <a:t>-</a:t>
            </a:r>
            <a:r>
              <a:rPr lang="tr-TR" dirty="0" err="1" smtClean="0"/>
              <a:t>face</a:t>
            </a:r>
            <a:r>
              <a:rPr lang="tr-TR" dirty="0" smtClean="0"/>
              <a:t> </a:t>
            </a:r>
            <a:r>
              <a:rPr lang="tr-TR" dirty="0" err="1" smtClean="0"/>
              <a:t>interviews</a:t>
            </a:r>
            <a:r>
              <a:rPr lang="tr-TR" dirty="0" smtClean="0"/>
              <a:t> </a:t>
            </a:r>
            <a:r>
              <a:rPr lang="tr-TR" dirty="0" err="1" smtClean="0"/>
              <a:t>with</a:t>
            </a:r>
            <a:r>
              <a:rPr lang="tr-TR" dirty="0" smtClean="0"/>
              <a:t> </a:t>
            </a:r>
            <a:r>
              <a:rPr lang="tr-TR" dirty="0" err="1" smtClean="0"/>
              <a:t>the</a:t>
            </a:r>
            <a:r>
              <a:rPr lang="tr-TR" dirty="0" smtClean="0"/>
              <a:t> </a:t>
            </a:r>
            <a:r>
              <a:rPr lang="tr-TR" dirty="0" err="1" smtClean="0"/>
              <a:t>stakeholders</a:t>
            </a:r>
            <a:r>
              <a:rPr lang="tr-TR" dirty="0" smtClean="0"/>
              <a:t>:</a:t>
            </a:r>
          </a:p>
          <a:p>
            <a:pPr lvl="1"/>
            <a:r>
              <a:rPr lang="tr-TR" dirty="0" smtClean="0"/>
              <a:t>8 </a:t>
            </a:r>
            <a:r>
              <a:rPr lang="tr-TR" dirty="0" err="1" smtClean="0"/>
              <a:t>interviews</a:t>
            </a:r>
            <a:r>
              <a:rPr lang="tr-TR" dirty="0" smtClean="0"/>
              <a:t> </a:t>
            </a:r>
            <a:r>
              <a:rPr lang="tr-TR" dirty="0" err="1" smtClean="0"/>
              <a:t>with</a:t>
            </a:r>
            <a:r>
              <a:rPr lang="tr-TR" dirty="0" smtClean="0"/>
              <a:t> </a:t>
            </a:r>
            <a:r>
              <a:rPr lang="tr-TR" dirty="0" err="1" smtClean="0"/>
              <a:t>trade</a:t>
            </a:r>
            <a:r>
              <a:rPr lang="tr-TR" dirty="0" smtClean="0"/>
              <a:t> </a:t>
            </a:r>
            <a:r>
              <a:rPr lang="tr-TR" dirty="0" err="1" smtClean="0"/>
              <a:t>unions</a:t>
            </a:r>
            <a:r>
              <a:rPr lang="tr-TR" dirty="0" smtClean="0"/>
              <a:t>, </a:t>
            </a:r>
            <a:r>
              <a:rPr lang="tr-TR" dirty="0" err="1" smtClean="0"/>
              <a:t>employers</a:t>
            </a:r>
            <a:r>
              <a:rPr lang="tr-TR" dirty="0" smtClean="0"/>
              <a:t>’ </a:t>
            </a:r>
            <a:r>
              <a:rPr lang="tr-TR" dirty="0" err="1" smtClean="0"/>
              <a:t>associations</a:t>
            </a:r>
            <a:r>
              <a:rPr lang="tr-TR" dirty="0" smtClean="0"/>
              <a:t>, </a:t>
            </a:r>
            <a:r>
              <a:rPr lang="tr-TR" dirty="0" err="1" smtClean="0"/>
              <a:t>private</a:t>
            </a:r>
            <a:r>
              <a:rPr lang="tr-TR" dirty="0" smtClean="0"/>
              <a:t> </a:t>
            </a:r>
            <a:r>
              <a:rPr lang="tr-TR" dirty="0" err="1" smtClean="0"/>
              <a:t>companies</a:t>
            </a:r>
            <a:r>
              <a:rPr lang="tr-TR" dirty="0" smtClean="0"/>
              <a:t> </a:t>
            </a:r>
            <a:r>
              <a:rPr lang="tr-TR" dirty="0" err="1" smtClean="0"/>
              <a:t>and</a:t>
            </a:r>
            <a:r>
              <a:rPr lang="tr-TR" dirty="0" smtClean="0"/>
              <a:t> </a:t>
            </a:r>
            <a:r>
              <a:rPr lang="tr-TR" dirty="0" err="1" smtClean="0"/>
              <a:t>the</a:t>
            </a:r>
            <a:r>
              <a:rPr lang="tr-TR" dirty="0" smtClean="0"/>
              <a:t> </a:t>
            </a:r>
            <a:r>
              <a:rPr lang="tr-TR" dirty="0" err="1" smtClean="0"/>
              <a:t>government</a:t>
            </a:r>
            <a:r>
              <a:rPr lang="tr-TR" dirty="0" smtClean="0"/>
              <a:t> </a:t>
            </a:r>
            <a:r>
              <a:rPr lang="tr-TR" dirty="0" err="1" smtClean="0"/>
              <a:t>officials</a:t>
            </a:r>
            <a:endParaRPr lang="tr-TR" dirty="0" smtClean="0"/>
          </a:p>
          <a:p>
            <a:r>
              <a:rPr lang="tr-TR" dirty="0" err="1" smtClean="0"/>
              <a:t>National</a:t>
            </a:r>
            <a:r>
              <a:rPr lang="tr-TR" dirty="0" smtClean="0"/>
              <a:t> </a:t>
            </a:r>
            <a:r>
              <a:rPr lang="tr-TR" dirty="0" err="1" smtClean="0"/>
              <a:t>debate</a:t>
            </a:r>
            <a:r>
              <a:rPr lang="tr-TR" dirty="0" smtClean="0"/>
              <a:t> (</a:t>
            </a:r>
            <a:r>
              <a:rPr lang="tr-TR" dirty="0" err="1" smtClean="0"/>
              <a:t>Oct</a:t>
            </a:r>
            <a:r>
              <a:rPr lang="tr-TR" dirty="0" smtClean="0"/>
              <a:t> 16, 2012):</a:t>
            </a:r>
          </a:p>
          <a:p>
            <a:pPr lvl="1"/>
            <a:r>
              <a:rPr lang="tr-TR" dirty="0" err="1" smtClean="0"/>
              <a:t>Consisted</a:t>
            </a:r>
            <a:r>
              <a:rPr lang="tr-TR" dirty="0" smtClean="0"/>
              <a:t> of </a:t>
            </a:r>
            <a:r>
              <a:rPr lang="tr-TR" dirty="0" err="1" smtClean="0"/>
              <a:t>all</a:t>
            </a:r>
            <a:r>
              <a:rPr lang="tr-TR" dirty="0" smtClean="0"/>
              <a:t> </a:t>
            </a:r>
            <a:r>
              <a:rPr lang="tr-TR" dirty="0" err="1" smtClean="0"/>
              <a:t>stakeholders</a:t>
            </a:r>
            <a:endParaRPr lang="tr-TR" dirty="0" smtClean="0"/>
          </a:p>
          <a:p>
            <a:pPr lvl="1"/>
            <a:endParaRPr lang="tr-TR"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620688"/>
            <a:ext cx="8534400" cy="838200"/>
          </a:xfrm>
        </p:spPr>
        <p:txBody>
          <a:bodyPr>
            <a:noAutofit/>
          </a:bodyPr>
          <a:lstStyle/>
          <a:p>
            <a:r>
              <a:rPr lang="tr-TR" sz="3200" dirty="0" err="1" smtClean="0"/>
              <a:t>Example</a:t>
            </a:r>
            <a:r>
              <a:rPr lang="tr-TR" sz="3200" dirty="0" smtClean="0"/>
              <a:t> of </a:t>
            </a:r>
            <a:r>
              <a:rPr lang="tr-TR" sz="3200" dirty="0" err="1" smtClean="0"/>
              <a:t>Social</a:t>
            </a:r>
            <a:r>
              <a:rPr lang="tr-TR" sz="3200" dirty="0" smtClean="0"/>
              <a:t> </a:t>
            </a:r>
            <a:r>
              <a:rPr lang="tr-TR" sz="3200" dirty="0" err="1" smtClean="0"/>
              <a:t>dialogue</a:t>
            </a:r>
            <a:r>
              <a:rPr lang="tr-TR" sz="3200" dirty="0" smtClean="0"/>
              <a:t>: </a:t>
            </a:r>
            <a:r>
              <a:rPr lang="tr-TR" sz="3200" dirty="0" err="1" smtClean="0"/>
              <a:t>National</a:t>
            </a:r>
            <a:r>
              <a:rPr lang="tr-TR" sz="3200" dirty="0" smtClean="0"/>
              <a:t> </a:t>
            </a:r>
            <a:r>
              <a:rPr lang="tr-TR" sz="3200" dirty="0" err="1" smtClean="0"/>
              <a:t>level</a:t>
            </a:r>
            <a:endParaRPr lang="tr-TR" sz="3200" dirty="0"/>
          </a:p>
        </p:txBody>
      </p:sp>
      <p:sp>
        <p:nvSpPr>
          <p:cNvPr id="3" name="2 İçerik Yer Tutucusu"/>
          <p:cNvSpPr>
            <a:spLocks noGrp="1"/>
          </p:cNvSpPr>
          <p:nvPr>
            <p:ph idx="1"/>
          </p:nvPr>
        </p:nvSpPr>
        <p:spPr>
          <a:xfrm>
            <a:off x="323528" y="1484784"/>
            <a:ext cx="8534400" cy="1100336"/>
          </a:xfrm>
        </p:spPr>
        <p:txBody>
          <a:bodyPr/>
          <a:lstStyle/>
          <a:p>
            <a:r>
              <a:rPr lang="tr-TR" sz="1800" b="1" dirty="0" smtClean="0"/>
              <a:t>“</a:t>
            </a:r>
            <a:r>
              <a:rPr lang="tr-TR" sz="1800" b="1" dirty="0" err="1" smtClean="0"/>
              <a:t>There</a:t>
            </a:r>
            <a:r>
              <a:rPr lang="tr-TR" sz="1800" b="1" dirty="0" smtClean="0"/>
              <a:t> Is a </a:t>
            </a:r>
            <a:r>
              <a:rPr lang="tr-TR" sz="1800" b="1" dirty="0" err="1" smtClean="0"/>
              <a:t>Remedy</a:t>
            </a:r>
            <a:r>
              <a:rPr lang="tr-TR" sz="1800" b="1" dirty="0" smtClean="0"/>
              <a:t> </a:t>
            </a:r>
            <a:r>
              <a:rPr lang="tr-TR" sz="1800" b="1" dirty="0" err="1" smtClean="0"/>
              <a:t>for</a:t>
            </a:r>
            <a:r>
              <a:rPr lang="tr-TR" sz="1800" b="1" dirty="0" smtClean="0"/>
              <a:t> </a:t>
            </a:r>
            <a:r>
              <a:rPr lang="tr-TR" sz="1800" b="1" dirty="0" err="1" smtClean="0"/>
              <a:t>the</a:t>
            </a:r>
            <a:r>
              <a:rPr lang="tr-TR" sz="1800" b="1" dirty="0" smtClean="0"/>
              <a:t> </a:t>
            </a:r>
            <a:r>
              <a:rPr lang="tr-TR" sz="1800" b="1" dirty="0" err="1" smtClean="0"/>
              <a:t>Crisis</a:t>
            </a:r>
            <a:r>
              <a:rPr lang="tr-TR" sz="1800" b="1" dirty="0" smtClean="0"/>
              <a:t>” </a:t>
            </a:r>
            <a:r>
              <a:rPr lang="tr-TR" sz="1800" dirty="0" smtClean="0"/>
              <a:t>– </a:t>
            </a:r>
            <a:r>
              <a:rPr lang="tr-TR" sz="2000" dirty="0" smtClean="0"/>
              <a:t>5-</a:t>
            </a:r>
            <a:r>
              <a:rPr lang="tr-TR" sz="2000" dirty="0" err="1" smtClean="0"/>
              <a:t>week</a:t>
            </a:r>
            <a:r>
              <a:rPr lang="tr-TR" sz="2000" dirty="0" smtClean="0"/>
              <a:t> </a:t>
            </a:r>
            <a:r>
              <a:rPr lang="tr-TR" sz="2000" dirty="0" err="1" smtClean="0"/>
              <a:t>campaign</a:t>
            </a:r>
            <a:r>
              <a:rPr lang="tr-TR" sz="2000" dirty="0" smtClean="0"/>
              <a:t> </a:t>
            </a:r>
            <a:r>
              <a:rPr lang="tr-TR" sz="2000" dirty="0" err="1" smtClean="0"/>
              <a:t>initiated</a:t>
            </a:r>
            <a:r>
              <a:rPr lang="tr-TR" sz="2000" dirty="0" smtClean="0"/>
              <a:t> </a:t>
            </a:r>
            <a:r>
              <a:rPr lang="tr-TR" sz="2000" dirty="0" err="1" smtClean="0"/>
              <a:t>by</a:t>
            </a:r>
            <a:r>
              <a:rPr lang="tr-TR" sz="2000" dirty="0" smtClean="0"/>
              <a:t> TOBB </a:t>
            </a:r>
            <a:r>
              <a:rPr lang="tr-TR" sz="2000" dirty="0" err="1" smtClean="0"/>
              <a:t>with</a:t>
            </a:r>
            <a:r>
              <a:rPr lang="tr-TR" sz="2000" dirty="0" smtClean="0"/>
              <a:t> </a:t>
            </a:r>
            <a:r>
              <a:rPr lang="tr-TR" sz="2000" dirty="0" err="1" smtClean="0"/>
              <a:t>the</a:t>
            </a:r>
            <a:r>
              <a:rPr lang="tr-TR" sz="2000" dirty="0" smtClean="0"/>
              <a:t> </a:t>
            </a:r>
            <a:r>
              <a:rPr lang="tr-TR" sz="2000" dirty="0" err="1" smtClean="0"/>
              <a:t>participation</a:t>
            </a:r>
            <a:r>
              <a:rPr lang="tr-TR" sz="2000" dirty="0" smtClean="0"/>
              <a:t> of </a:t>
            </a:r>
            <a:r>
              <a:rPr lang="tr-TR" sz="2000" dirty="0" err="1" smtClean="0"/>
              <a:t>many</a:t>
            </a:r>
            <a:r>
              <a:rPr lang="tr-TR" sz="2000" dirty="0" smtClean="0"/>
              <a:t> </a:t>
            </a:r>
            <a:r>
              <a:rPr lang="tr-TR" sz="2000" dirty="0" err="1" smtClean="0"/>
              <a:t>unions</a:t>
            </a:r>
            <a:r>
              <a:rPr lang="tr-TR" sz="2000" dirty="0" smtClean="0"/>
              <a:t> </a:t>
            </a:r>
            <a:r>
              <a:rPr lang="tr-TR" sz="2000" dirty="0" err="1" smtClean="0"/>
              <a:t>and</a:t>
            </a:r>
            <a:r>
              <a:rPr lang="tr-TR" sz="2000" dirty="0" smtClean="0"/>
              <a:t> </a:t>
            </a:r>
            <a:r>
              <a:rPr lang="tr-TR" sz="2000" dirty="0" err="1" smtClean="0"/>
              <a:t>organizations</a:t>
            </a:r>
            <a:r>
              <a:rPr lang="tr-TR" sz="2000" dirty="0" smtClean="0"/>
              <a:t>  </a:t>
            </a:r>
            <a:r>
              <a:rPr lang="tr-TR" sz="2000" dirty="0" err="1" smtClean="0"/>
              <a:t>such</a:t>
            </a:r>
            <a:r>
              <a:rPr lang="tr-TR" sz="2000" dirty="0" smtClean="0"/>
              <a:t> as TÜRK-İŞ, HAK-İŞ, TESK, TİSK, KAMU-SEN, TİM, TÜSİAD ve MÜSİAD</a:t>
            </a:r>
            <a:endParaRPr lang="tr-TR" sz="2000" dirty="0"/>
          </a:p>
        </p:txBody>
      </p:sp>
      <p:pic>
        <p:nvPicPr>
          <p:cNvPr id="4" name="Picture 2" descr="Afiş1.jpg"/>
          <p:cNvPicPr>
            <a:picLocks/>
          </p:cNvPicPr>
          <p:nvPr/>
        </p:nvPicPr>
        <p:blipFill>
          <a:blip r:embed="rId2" cstate="print"/>
          <a:stretch>
            <a:fillRect/>
          </a:stretch>
        </p:blipFill>
        <p:spPr bwMode="auto">
          <a:xfrm>
            <a:off x="323528" y="2664296"/>
            <a:ext cx="1584176" cy="2160240"/>
          </a:xfrm>
          <a:prstGeom prst="rect">
            <a:avLst/>
          </a:prstGeom>
          <a:ln>
            <a:noFill/>
          </a:ln>
        </p:spPr>
      </p:pic>
      <p:pic>
        <p:nvPicPr>
          <p:cNvPr id="5" name="Picture 8" descr="Afiş2.jpg"/>
          <p:cNvPicPr/>
          <p:nvPr/>
        </p:nvPicPr>
        <p:blipFill>
          <a:blip r:embed="rId3" cstate="print"/>
          <a:stretch>
            <a:fillRect/>
          </a:stretch>
        </p:blipFill>
        <p:spPr>
          <a:xfrm>
            <a:off x="1907704" y="2664296"/>
            <a:ext cx="1656184" cy="2160240"/>
          </a:xfrm>
          <a:prstGeom prst="rect">
            <a:avLst/>
          </a:prstGeom>
        </p:spPr>
      </p:pic>
      <p:pic>
        <p:nvPicPr>
          <p:cNvPr id="6" name="Picture 9" descr="Afiş3.jpg"/>
          <p:cNvPicPr/>
          <p:nvPr/>
        </p:nvPicPr>
        <p:blipFill>
          <a:blip r:embed="rId4" cstate="print"/>
          <a:stretch>
            <a:fillRect/>
          </a:stretch>
        </p:blipFill>
        <p:spPr>
          <a:xfrm>
            <a:off x="3563888" y="2664296"/>
            <a:ext cx="1584176" cy="2160240"/>
          </a:xfrm>
          <a:prstGeom prst="rect">
            <a:avLst/>
          </a:prstGeom>
        </p:spPr>
      </p:pic>
      <p:pic>
        <p:nvPicPr>
          <p:cNvPr id="7" name="Picture 10" descr="Afiş4.jpg"/>
          <p:cNvPicPr/>
          <p:nvPr/>
        </p:nvPicPr>
        <p:blipFill>
          <a:blip r:embed="rId5" cstate="print"/>
          <a:stretch>
            <a:fillRect/>
          </a:stretch>
        </p:blipFill>
        <p:spPr>
          <a:xfrm>
            <a:off x="1115616" y="4653136"/>
            <a:ext cx="1584176" cy="2160240"/>
          </a:xfrm>
          <a:prstGeom prst="rect">
            <a:avLst/>
          </a:prstGeom>
          <a:ln>
            <a:noFill/>
          </a:ln>
        </p:spPr>
      </p:pic>
      <p:pic>
        <p:nvPicPr>
          <p:cNvPr id="8" name="Picture 11" descr="Afiş5.jpg"/>
          <p:cNvPicPr/>
          <p:nvPr/>
        </p:nvPicPr>
        <p:blipFill>
          <a:blip r:embed="rId6" cstate="print"/>
          <a:srcRect l="4348" t="3333"/>
          <a:stretch>
            <a:fillRect/>
          </a:stretch>
        </p:blipFill>
        <p:spPr>
          <a:xfrm>
            <a:off x="2771800" y="4725144"/>
            <a:ext cx="1584176" cy="2088232"/>
          </a:xfrm>
          <a:prstGeom prst="rect">
            <a:avLst/>
          </a:prstGeom>
          <a:ln>
            <a:noFill/>
          </a:ln>
        </p:spPr>
      </p:pic>
      <p:sp>
        <p:nvSpPr>
          <p:cNvPr id="10" name="2 İçerik Yer Tutucusu"/>
          <p:cNvSpPr txBox="1">
            <a:spLocks/>
          </p:cNvSpPr>
          <p:nvPr/>
        </p:nvSpPr>
        <p:spPr bwMode="auto">
          <a:xfrm>
            <a:off x="5580112" y="2996952"/>
            <a:ext cx="3312368"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E60000"/>
              </a:buClr>
              <a:buSzPct val="85000"/>
              <a:buFont typeface="Wingdings" pitchFamily="2" charset="2"/>
              <a:buChar char="n"/>
              <a:defRPr/>
            </a:pPr>
            <a:r>
              <a:rPr lang="tr-TR" sz="2000" kern="0" dirty="0" err="1" smtClean="0"/>
              <a:t>Each</a:t>
            </a:r>
            <a:r>
              <a:rPr lang="tr-TR" sz="2000" kern="0" dirty="0" smtClean="0"/>
              <a:t> </a:t>
            </a:r>
            <a:r>
              <a:rPr lang="tr-TR" sz="2000" kern="0" dirty="0" err="1" smtClean="0"/>
              <a:t>campaign</a:t>
            </a:r>
            <a:r>
              <a:rPr lang="tr-TR" sz="2000" kern="0" dirty="0" smtClean="0"/>
              <a:t> </a:t>
            </a:r>
            <a:r>
              <a:rPr lang="tr-TR" sz="2000" kern="0" dirty="0" err="1" smtClean="0"/>
              <a:t>targeted</a:t>
            </a:r>
            <a:r>
              <a:rPr lang="tr-TR" sz="2000" kern="0" dirty="0" smtClean="0"/>
              <a:t> </a:t>
            </a:r>
            <a:r>
              <a:rPr lang="tr-TR" sz="2000" kern="0" dirty="0" err="1" smtClean="0"/>
              <a:t>different</a:t>
            </a:r>
            <a:r>
              <a:rPr lang="tr-TR" sz="2000" kern="0" dirty="0" smtClean="0"/>
              <a:t> </a:t>
            </a:r>
            <a:r>
              <a:rPr lang="tr-TR" sz="2000" kern="0" dirty="0" err="1" smtClean="0"/>
              <a:t>social</a:t>
            </a:r>
            <a:r>
              <a:rPr lang="tr-TR" sz="2000" kern="0" dirty="0" smtClean="0"/>
              <a:t> </a:t>
            </a:r>
            <a:r>
              <a:rPr lang="tr-TR" sz="2000" kern="0" dirty="0" err="1" smtClean="0"/>
              <a:t>groups</a:t>
            </a:r>
            <a:r>
              <a:rPr lang="tr-TR" sz="2000" kern="0" dirty="0" smtClean="0"/>
              <a:t> </a:t>
            </a:r>
            <a:r>
              <a:rPr lang="tr-TR" sz="2000" kern="0" dirty="0" err="1" smtClean="0"/>
              <a:t>such</a:t>
            </a:r>
            <a:r>
              <a:rPr lang="tr-TR" sz="2000" kern="0" dirty="0" smtClean="0"/>
              <a:t> as </a:t>
            </a:r>
            <a:r>
              <a:rPr lang="tr-TR" sz="2000" kern="0" dirty="0" err="1" smtClean="0"/>
              <a:t>women</a:t>
            </a:r>
            <a:r>
              <a:rPr lang="tr-TR" sz="2000" kern="0" dirty="0" smtClean="0"/>
              <a:t>, </a:t>
            </a:r>
            <a:r>
              <a:rPr lang="tr-TR" sz="2000" kern="0" dirty="0" err="1" smtClean="0"/>
              <a:t>workers</a:t>
            </a:r>
            <a:r>
              <a:rPr lang="tr-TR" sz="2000" kern="0" dirty="0" smtClean="0"/>
              <a:t> </a:t>
            </a:r>
            <a:r>
              <a:rPr lang="tr-TR" sz="2000" kern="0" dirty="0" err="1" smtClean="0"/>
              <a:t>or</a:t>
            </a:r>
            <a:r>
              <a:rPr lang="tr-TR" sz="2000" kern="0" dirty="0" smtClean="0"/>
              <a:t> </a:t>
            </a:r>
            <a:r>
              <a:rPr lang="tr-TR" sz="2000" kern="0" dirty="0" err="1" smtClean="0"/>
              <a:t>employers</a:t>
            </a:r>
            <a:endParaRPr lang="tr-TR" sz="2000" kern="0" dirty="0" smtClean="0"/>
          </a:p>
          <a:p>
            <a:pPr marL="342900" lvl="0" indent="-342900" eaLnBrk="0" fontAlgn="base" hangingPunct="0">
              <a:spcBef>
                <a:spcPts val="500"/>
              </a:spcBef>
              <a:spcAft>
                <a:spcPts val="500"/>
              </a:spcAft>
              <a:buClr>
                <a:srgbClr val="E60000"/>
              </a:buClr>
              <a:buSzPct val="85000"/>
              <a:buFont typeface="Wingdings" pitchFamily="2" charset="2"/>
              <a:buChar char="n"/>
            </a:pPr>
            <a:r>
              <a:rPr lang="tr-TR" sz="2000" kern="0" dirty="0" err="1" smtClean="0"/>
              <a:t>Municipalities</a:t>
            </a:r>
            <a:r>
              <a:rPr lang="tr-TR" sz="2000" kern="0" dirty="0" smtClean="0"/>
              <a:t> </a:t>
            </a:r>
            <a:r>
              <a:rPr lang="tr-TR" sz="2000" kern="0" dirty="0" err="1" smtClean="0"/>
              <a:t>helped</a:t>
            </a:r>
            <a:r>
              <a:rPr lang="tr-TR" sz="2000" kern="0" dirty="0" smtClean="0"/>
              <a:t> </a:t>
            </a:r>
            <a:r>
              <a:rPr lang="tr-TR" sz="2000" kern="0" dirty="0" err="1" smtClean="0"/>
              <a:t>distribute</a:t>
            </a:r>
            <a:r>
              <a:rPr lang="tr-TR" sz="2000" kern="0" dirty="0" smtClean="0"/>
              <a:t> </a:t>
            </a:r>
            <a:r>
              <a:rPr lang="tr-TR" sz="2000" kern="0" dirty="0" err="1" smtClean="0"/>
              <a:t>the</a:t>
            </a:r>
            <a:r>
              <a:rPr lang="tr-TR" sz="2000" kern="0" dirty="0" smtClean="0"/>
              <a:t> </a:t>
            </a:r>
            <a:r>
              <a:rPr lang="tr-TR" sz="2000" kern="0" dirty="0" err="1" smtClean="0"/>
              <a:t>posters</a:t>
            </a:r>
            <a:r>
              <a:rPr lang="tr-TR" sz="2000" kern="0" dirty="0" smtClean="0"/>
              <a:t> in </a:t>
            </a:r>
            <a:r>
              <a:rPr lang="tr-TR" sz="2000" kern="0" dirty="0" err="1" smtClean="0"/>
              <a:t>all</a:t>
            </a:r>
            <a:r>
              <a:rPr lang="tr-TR" sz="2000" kern="0" dirty="0" smtClean="0"/>
              <a:t> </a:t>
            </a:r>
            <a:r>
              <a:rPr lang="tr-TR" sz="2000" kern="0" dirty="0" err="1" smtClean="0"/>
              <a:t>cities</a:t>
            </a:r>
            <a:endParaRPr lang="tr-TR" sz="2000" kern="0" dirty="0" smtClean="0">
              <a:solidFill>
                <a:schemeClr val="tx2"/>
              </a:solidFill>
            </a:endParaRPr>
          </a:p>
          <a:p>
            <a:pPr marL="342900" lvl="0" indent="-342900" eaLnBrk="0" fontAlgn="base" hangingPunct="0">
              <a:spcBef>
                <a:spcPts val="500"/>
              </a:spcBef>
              <a:spcAft>
                <a:spcPts val="500"/>
              </a:spcAft>
              <a:buClr>
                <a:srgbClr val="E60000"/>
              </a:buClr>
              <a:buSzPct val="85000"/>
              <a:buFont typeface="Wingdings" pitchFamily="2" charset="2"/>
              <a:buChar char="n"/>
            </a:pPr>
            <a:r>
              <a:rPr kumimoji="0" lang="tr-TR" sz="2000" b="0" i="0" u="none" strike="noStrike" kern="0" cap="none" spc="0" normalizeH="0" baseline="0" noProof="0" dirty="0" err="1" smtClean="0">
                <a:ln>
                  <a:noFill/>
                </a:ln>
                <a:solidFill>
                  <a:srgbClr val="C00000"/>
                </a:solidFill>
                <a:effectLst/>
                <a:uLnTx/>
                <a:uFillTx/>
                <a:latin typeface="+mn-lt"/>
                <a:ea typeface="+mn-ea"/>
                <a:cs typeface="+mn-cs"/>
              </a:rPr>
              <a:t>Main</a:t>
            </a:r>
            <a:r>
              <a:rPr kumimoji="0" lang="tr-TR" sz="2000" b="0" i="0" u="none" strike="noStrike" kern="0" cap="none" spc="0" normalizeH="0" baseline="0" noProof="0" dirty="0" smtClean="0">
                <a:ln>
                  <a:noFill/>
                </a:ln>
                <a:solidFill>
                  <a:srgbClr val="C00000"/>
                </a:solidFill>
                <a:effectLst/>
                <a:uLnTx/>
                <a:uFillTx/>
                <a:latin typeface="+mn-lt"/>
                <a:ea typeface="+mn-ea"/>
                <a:cs typeface="+mn-cs"/>
              </a:rPr>
              <a:t> </a:t>
            </a:r>
            <a:r>
              <a:rPr lang="tr-TR" sz="2000" kern="0" noProof="0" dirty="0" err="1" smtClean="0">
                <a:solidFill>
                  <a:srgbClr val="C00000"/>
                </a:solidFill>
              </a:rPr>
              <a:t>goal</a:t>
            </a:r>
            <a:r>
              <a:rPr kumimoji="0" lang="tr-TR" sz="2000" b="0" i="0" u="none" strike="noStrike" kern="0" cap="none" spc="0" normalizeH="0" baseline="0" noProof="0" dirty="0" smtClean="0">
                <a:ln>
                  <a:noFill/>
                </a:ln>
                <a:solidFill>
                  <a:srgbClr val="C00000"/>
                </a:solidFill>
                <a:effectLst/>
                <a:uLnTx/>
                <a:uFillTx/>
                <a:latin typeface="+mn-lt"/>
                <a:ea typeface="+mn-ea"/>
                <a:cs typeface="+mn-cs"/>
              </a:rPr>
              <a:t>: </a:t>
            </a:r>
            <a:r>
              <a:rPr kumimoji="0" lang="tr-TR" sz="2000" b="0" i="0" u="none" strike="noStrike" kern="0" cap="none" spc="0" normalizeH="0" baseline="0" noProof="0" dirty="0" err="1" smtClean="0">
                <a:ln>
                  <a:noFill/>
                </a:ln>
                <a:solidFill>
                  <a:srgbClr val="C00000"/>
                </a:solidFill>
                <a:effectLst/>
                <a:uLnTx/>
                <a:uFillTx/>
                <a:latin typeface="+mn-lt"/>
                <a:ea typeface="+mn-ea"/>
                <a:cs typeface="+mn-cs"/>
              </a:rPr>
              <a:t>increasing</a:t>
            </a:r>
            <a:r>
              <a:rPr kumimoji="0" lang="tr-TR" sz="2000" b="0" i="0" u="none" strike="noStrike" kern="0" cap="none" spc="0" normalizeH="0" noProof="0" dirty="0" smtClean="0">
                <a:ln>
                  <a:noFill/>
                </a:ln>
                <a:solidFill>
                  <a:srgbClr val="C00000"/>
                </a:solidFill>
                <a:effectLst/>
                <a:uLnTx/>
                <a:uFillTx/>
                <a:latin typeface="+mn-lt"/>
                <a:ea typeface="+mn-ea"/>
                <a:cs typeface="+mn-cs"/>
              </a:rPr>
              <a:t> </a:t>
            </a:r>
            <a:r>
              <a:rPr kumimoji="0" lang="tr-TR" sz="2000" b="0" i="0" u="none" strike="noStrike" kern="0" cap="none" spc="0" normalizeH="0" noProof="0" dirty="0" err="1" smtClean="0">
                <a:ln>
                  <a:noFill/>
                </a:ln>
                <a:solidFill>
                  <a:srgbClr val="C00000"/>
                </a:solidFill>
                <a:effectLst/>
                <a:uLnTx/>
                <a:uFillTx/>
                <a:latin typeface="+mn-lt"/>
                <a:ea typeface="+mn-ea"/>
                <a:cs typeface="+mn-cs"/>
              </a:rPr>
              <a:t>domestic</a:t>
            </a:r>
            <a:r>
              <a:rPr kumimoji="0" lang="tr-TR" sz="2000" b="0" i="0" u="none" strike="noStrike" kern="0" cap="none" spc="0" normalizeH="0" noProof="0" dirty="0" smtClean="0">
                <a:ln>
                  <a:noFill/>
                </a:ln>
                <a:solidFill>
                  <a:srgbClr val="C00000"/>
                </a:solidFill>
                <a:effectLst/>
                <a:uLnTx/>
                <a:uFillTx/>
                <a:latin typeface="+mn-lt"/>
                <a:ea typeface="+mn-ea"/>
                <a:cs typeface="+mn-cs"/>
              </a:rPr>
              <a:t> </a:t>
            </a:r>
            <a:r>
              <a:rPr kumimoji="0" lang="tr-TR" sz="2000" b="0" i="0" u="none" strike="noStrike" kern="0" cap="none" spc="0" normalizeH="0" noProof="0" dirty="0" err="1" smtClean="0">
                <a:ln>
                  <a:noFill/>
                </a:ln>
                <a:solidFill>
                  <a:srgbClr val="C00000"/>
                </a:solidFill>
                <a:effectLst/>
                <a:uLnTx/>
                <a:uFillTx/>
                <a:latin typeface="+mn-lt"/>
                <a:ea typeface="+mn-ea"/>
                <a:cs typeface="+mn-cs"/>
              </a:rPr>
              <a:t>consumption</a:t>
            </a:r>
            <a:r>
              <a:rPr kumimoji="0" lang="tr-TR" sz="2000" b="0" i="0" u="none" strike="noStrike" kern="0" cap="none" spc="0" normalizeH="0" noProof="0" dirty="0" smtClean="0">
                <a:ln>
                  <a:noFill/>
                </a:ln>
                <a:solidFill>
                  <a:srgbClr val="C00000"/>
                </a:solidFill>
                <a:effectLst/>
                <a:uLnTx/>
                <a:uFillTx/>
                <a:latin typeface="+mn-lt"/>
                <a:ea typeface="+mn-ea"/>
                <a:cs typeface="+mn-cs"/>
              </a:rPr>
              <a:t> </a:t>
            </a:r>
            <a:r>
              <a:rPr kumimoji="0" lang="tr-TR" sz="2000" b="0" i="0" u="none" strike="noStrike" kern="0" cap="none" spc="0" normalizeH="0" noProof="0" dirty="0" err="1" smtClean="0">
                <a:ln>
                  <a:noFill/>
                </a:ln>
                <a:solidFill>
                  <a:srgbClr val="C00000"/>
                </a:solidFill>
                <a:effectLst/>
                <a:uLnTx/>
                <a:uFillTx/>
                <a:latin typeface="+mn-lt"/>
                <a:ea typeface="+mn-ea"/>
                <a:cs typeface="+mn-cs"/>
              </a:rPr>
              <a:t>by</a:t>
            </a:r>
            <a:r>
              <a:rPr kumimoji="0" lang="tr-TR" sz="2000" b="0" i="0" u="none" strike="noStrike" kern="0" cap="none" spc="0" normalizeH="0" noProof="0" dirty="0" smtClean="0">
                <a:ln>
                  <a:noFill/>
                </a:ln>
                <a:solidFill>
                  <a:srgbClr val="C00000"/>
                </a:solidFill>
                <a:effectLst/>
                <a:uLnTx/>
                <a:uFillTx/>
                <a:latin typeface="+mn-lt"/>
                <a:ea typeface="+mn-ea"/>
                <a:cs typeface="+mn-cs"/>
              </a:rPr>
              <a:t> </a:t>
            </a:r>
            <a:r>
              <a:rPr kumimoji="0" lang="tr-TR" sz="2000" b="0" i="0" u="none" strike="noStrike" kern="0" cap="none" spc="0" normalizeH="0" noProof="0" dirty="0" err="1" smtClean="0">
                <a:ln>
                  <a:noFill/>
                </a:ln>
                <a:solidFill>
                  <a:srgbClr val="C00000"/>
                </a:solidFill>
                <a:effectLst/>
                <a:uLnTx/>
                <a:uFillTx/>
                <a:latin typeface="+mn-lt"/>
                <a:ea typeface="+mn-ea"/>
                <a:cs typeface="+mn-cs"/>
              </a:rPr>
              <a:t>stimulating</a:t>
            </a:r>
            <a:r>
              <a:rPr kumimoji="0" lang="tr-TR" sz="2000" b="0" i="0" u="none" strike="noStrike" kern="0" cap="none" spc="0" normalizeH="0" noProof="0" dirty="0" smtClean="0">
                <a:ln>
                  <a:noFill/>
                </a:ln>
                <a:solidFill>
                  <a:srgbClr val="C00000"/>
                </a:solidFill>
                <a:effectLst/>
                <a:uLnTx/>
                <a:uFillTx/>
                <a:latin typeface="+mn-lt"/>
                <a:ea typeface="+mn-ea"/>
                <a:cs typeface="+mn-cs"/>
              </a:rPr>
              <a:t> </a:t>
            </a:r>
            <a:r>
              <a:rPr kumimoji="0" lang="tr-TR" sz="2000" b="0" i="0" u="none" strike="noStrike" kern="0" cap="none" spc="0" normalizeH="0" noProof="0" dirty="0" err="1" smtClean="0">
                <a:ln>
                  <a:noFill/>
                </a:ln>
                <a:solidFill>
                  <a:srgbClr val="C00000"/>
                </a:solidFill>
                <a:effectLst/>
                <a:uLnTx/>
                <a:uFillTx/>
                <a:latin typeface="+mn-lt"/>
                <a:ea typeface="+mn-ea"/>
                <a:cs typeface="+mn-cs"/>
              </a:rPr>
              <a:t>households</a:t>
            </a:r>
            <a:r>
              <a:rPr kumimoji="0" lang="tr-TR" sz="2000" b="0" i="0" u="none" strike="noStrike" kern="0" cap="none" spc="0" normalizeH="0" noProof="0" dirty="0" smtClean="0">
                <a:ln>
                  <a:noFill/>
                </a:ln>
                <a:solidFill>
                  <a:srgbClr val="C00000"/>
                </a:solidFill>
                <a:effectLst/>
                <a:uLnTx/>
                <a:uFillTx/>
                <a:latin typeface="+mn-lt"/>
                <a:ea typeface="+mn-ea"/>
                <a:cs typeface="+mn-cs"/>
              </a:rPr>
              <a:t> </a:t>
            </a:r>
            <a:r>
              <a:rPr kumimoji="0" lang="tr-TR" sz="2000" b="0" i="0" u="none" strike="noStrike" kern="0" cap="none" spc="0" normalizeH="0" noProof="0" dirty="0" err="1" smtClean="0">
                <a:ln>
                  <a:noFill/>
                </a:ln>
                <a:solidFill>
                  <a:srgbClr val="C00000"/>
                </a:solidFill>
                <a:effectLst/>
                <a:uLnTx/>
                <a:uFillTx/>
                <a:latin typeface="+mn-lt"/>
                <a:ea typeface="+mn-ea"/>
                <a:cs typeface="+mn-cs"/>
              </a:rPr>
              <a:t>to</a:t>
            </a:r>
            <a:r>
              <a:rPr kumimoji="0" lang="tr-TR" sz="2000" b="0" i="0" u="none" strike="noStrike" kern="0" cap="none" spc="0" normalizeH="0" noProof="0" dirty="0" smtClean="0">
                <a:ln>
                  <a:noFill/>
                </a:ln>
                <a:solidFill>
                  <a:srgbClr val="C00000"/>
                </a:solidFill>
                <a:effectLst/>
                <a:uLnTx/>
                <a:uFillTx/>
                <a:latin typeface="+mn-lt"/>
                <a:ea typeface="+mn-ea"/>
                <a:cs typeface="+mn-cs"/>
              </a:rPr>
              <a:t> </a:t>
            </a:r>
            <a:r>
              <a:rPr kumimoji="0" lang="tr-TR" sz="2000" b="0" i="0" u="none" strike="noStrike" kern="0" cap="none" spc="0" normalizeH="0" noProof="0" dirty="0" err="1" smtClean="0">
                <a:ln>
                  <a:noFill/>
                </a:ln>
                <a:solidFill>
                  <a:srgbClr val="C00000"/>
                </a:solidFill>
                <a:effectLst/>
                <a:uLnTx/>
                <a:uFillTx/>
                <a:latin typeface="+mn-lt"/>
                <a:ea typeface="+mn-ea"/>
                <a:cs typeface="+mn-cs"/>
              </a:rPr>
              <a:t>spend</a:t>
            </a:r>
            <a:r>
              <a:rPr kumimoji="0" lang="tr-TR" sz="2000" b="0" i="0" u="none" strike="noStrike" kern="0" cap="none" spc="0" normalizeH="0" noProof="0" dirty="0" smtClean="0">
                <a:ln>
                  <a:noFill/>
                </a:ln>
                <a:solidFill>
                  <a:srgbClr val="C00000"/>
                </a:solidFill>
                <a:effectLst/>
                <a:uLnTx/>
                <a:uFillTx/>
                <a:latin typeface="+mn-lt"/>
                <a:ea typeface="+mn-ea"/>
                <a:cs typeface="+mn-cs"/>
              </a:rPr>
              <a:t> </a:t>
            </a:r>
            <a:endParaRPr kumimoji="0" lang="tr-TR" sz="2000" b="0"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496944" cy="648072"/>
          </a:xfrm>
        </p:spPr>
        <p:txBody>
          <a:bodyPr/>
          <a:lstStyle/>
          <a:p>
            <a:r>
              <a:rPr lang="tr-TR" sz="3200" dirty="0" err="1" smtClean="0"/>
              <a:t>Result</a:t>
            </a:r>
            <a:r>
              <a:rPr lang="tr-TR" sz="3200" dirty="0" smtClean="0"/>
              <a:t> : </a:t>
            </a:r>
            <a:r>
              <a:rPr lang="tr-TR" sz="3200" dirty="0" err="1" smtClean="0"/>
              <a:t>Increase</a:t>
            </a:r>
            <a:r>
              <a:rPr lang="tr-TR" sz="3200" dirty="0" smtClean="0"/>
              <a:t> in </a:t>
            </a:r>
            <a:r>
              <a:rPr lang="tr-TR" sz="3200" dirty="0" err="1" smtClean="0"/>
              <a:t>Consumer</a:t>
            </a:r>
            <a:r>
              <a:rPr lang="tr-TR" sz="3200" dirty="0" smtClean="0"/>
              <a:t> </a:t>
            </a:r>
            <a:r>
              <a:rPr lang="tr-TR" sz="3200" dirty="0" err="1" smtClean="0"/>
              <a:t>Confidence</a:t>
            </a:r>
            <a:endParaRPr lang="tr-TR" sz="3200" dirty="0"/>
          </a:p>
        </p:txBody>
      </p:sp>
      <p:sp>
        <p:nvSpPr>
          <p:cNvPr id="3" name="2 İçerik Yer Tutucusu"/>
          <p:cNvSpPr>
            <a:spLocks noGrp="1"/>
          </p:cNvSpPr>
          <p:nvPr>
            <p:ph idx="1"/>
          </p:nvPr>
        </p:nvSpPr>
        <p:spPr>
          <a:xfrm>
            <a:off x="5668888" y="1628800"/>
            <a:ext cx="3223592" cy="2880320"/>
          </a:xfrm>
        </p:spPr>
        <p:txBody>
          <a:bodyPr/>
          <a:lstStyle/>
          <a:p>
            <a:r>
              <a:rPr lang="tr-TR" sz="2400" dirty="0" smtClean="0"/>
              <a:t>A </a:t>
            </a:r>
            <a:r>
              <a:rPr lang="tr-TR" sz="2400" dirty="0" err="1" smtClean="0"/>
              <a:t>significant</a:t>
            </a:r>
            <a:r>
              <a:rPr lang="tr-TR" sz="2400" dirty="0" smtClean="0"/>
              <a:t> </a:t>
            </a:r>
            <a:r>
              <a:rPr lang="tr-TR" sz="2400" dirty="0" err="1" smtClean="0"/>
              <a:t>increase</a:t>
            </a:r>
            <a:r>
              <a:rPr lang="tr-TR" sz="2400" dirty="0" smtClean="0"/>
              <a:t> in </a:t>
            </a:r>
            <a:r>
              <a:rPr lang="tr-TR" sz="2400" dirty="0" err="1" smtClean="0"/>
              <a:t>domestic</a:t>
            </a:r>
            <a:r>
              <a:rPr lang="tr-TR" sz="2400" dirty="0" smtClean="0"/>
              <a:t> </a:t>
            </a:r>
            <a:r>
              <a:rPr lang="tr-TR" sz="2400" dirty="0" err="1" smtClean="0"/>
              <a:t>demand</a:t>
            </a:r>
            <a:r>
              <a:rPr lang="tr-TR" sz="2400" dirty="0" smtClean="0"/>
              <a:t> </a:t>
            </a:r>
            <a:r>
              <a:rPr lang="tr-TR" sz="2400" dirty="0" err="1" smtClean="0"/>
              <a:t>and</a:t>
            </a:r>
            <a:r>
              <a:rPr lang="tr-TR" sz="2400" dirty="0" smtClean="0"/>
              <a:t> </a:t>
            </a:r>
            <a:r>
              <a:rPr lang="tr-TR" sz="2400" dirty="0" err="1" smtClean="0"/>
              <a:t>consumer</a:t>
            </a:r>
            <a:r>
              <a:rPr lang="tr-TR" sz="2400" dirty="0" smtClean="0"/>
              <a:t> </a:t>
            </a:r>
            <a:r>
              <a:rPr lang="tr-TR" sz="2400" dirty="0" err="1" smtClean="0"/>
              <a:t>confidence</a:t>
            </a:r>
            <a:r>
              <a:rPr lang="tr-TR" sz="2400" dirty="0" smtClean="0"/>
              <a:t> </a:t>
            </a:r>
            <a:r>
              <a:rPr lang="tr-TR" sz="2400" dirty="0" err="1" smtClean="0"/>
              <a:t>following</a:t>
            </a:r>
            <a:r>
              <a:rPr lang="tr-TR" sz="2400" dirty="0" smtClean="0"/>
              <a:t> </a:t>
            </a:r>
            <a:r>
              <a:rPr lang="tr-TR" sz="2400" dirty="0" err="1" smtClean="0"/>
              <a:t>the</a:t>
            </a:r>
            <a:r>
              <a:rPr lang="tr-TR" sz="2400" dirty="0" smtClean="0"/>
              <a:t> start of </a:t>
            </a:r>
            <a:r>
              <a:rPr lang="tr-TR" sz="2400" dirty="0" err="1" smtClean="0"/>
              <a:t>the</a:t>
            </a:r>
            <a:r>
              <a:rPr lang="tr-TR" sz="2400" dirty="0" smtClean="0"/>
              <a:t> </a:t>
            </a:r>
            <a:r>
              <a:rPr lang="tr-TR" sz="2400" dirty="0" err="1" smtClean="0"/>
              <a:t>campaign</a:t>
            </a:r>
            <a:r>
              <a:rPr lang="tr-TR" sz="2400" dirty="0" smtClean="0"/>
              <a:t> in </a:t>
            </a:r>
            <a:r>
              <a:rPr lang="tr-TR" sz="2400" dirty="0" err="1" smtClean="0"/>
              <a:t>March</a:t>
            </a:r>
            <a:r>
              <a:rPr lang="tr-TR" sz="2400" dirty="0" smtClean="0"/>
              <a:t> 2009.</a:t>
            </a:r>
            <a:endParaRPr lang="tr-TR" sz="2400" dirty="0"/>
          </a:p>
        </p:txBody>
      </p:sp>
      <p:sp>
        <p:nvSpPr>
          <p:cNvPr id="10" name="9 Metin kutusu"/>
          <p:cNvSpPr txBox="1"/>
          <p:nvPr/>
        </p:nvSpPr>
        <p:spPr>
          <a:xfrm>
            <a:off x="3779912" y="4581128"/>
            <a:ext cx="2297104" cy="276999"/>
          </a:xfrm>
          <a:prstGeom prst="rect">
            <a:avLst/>
          </a:prstGeom>
          <a:noFill/>
        </p:spPr>
        <p:txBody>
          <a:bodyPr wrap="none" rtlCol="0">
            <a:spAutoFit/>
          </a:bodyPr>
          <a:lstStyle/>
          <a:p>
            <a:r>
              <a:rPr lang="tr-TR" sz="1200" dirty="0" err="1" smtClean="0"/>
              <a:t>Source</a:t>
            </a:r>
            <a:r>
              <a:rPr lang="tr-TR" sz="1200" dirty="0" smtClean="0"/>
              <a:t>: </a:t>
            </a:r>
            <a:r>
              <a:rPr lang="tr-TR" sz="1200" dirty="0" err="1" smtClean="0"/>
              <a:t>Central</a:t>
            </a:r>
            <a:r>
              <a:rPr lang="tr-TR" sz="1200" dirty="0" smtClean="0"/>
              <a:t> Bank of Turkey</a:t>
            </a:r>
            <a:endParaRPr lang="tr-TR" sz="1200" dirty="0"/>
          </a:p>
        </p:txBody>
      </p:sp>
      <p:graphicFrame>
        <p:nvGraphicFramePr>
          <p:cNvPr id="9" name="8 Grafik"/>
          <p:cNvGraphicFramePr/>
          <p:nvPr/>
        </p:nvGraphicFramePr>
        <p:xfrm>
          <a:off x="323528" y="1340768"/>
          <a:ext cx="4968552" cy="3312368"/>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10 Düz Bağlayıcı"/>
          <p:cNvCxnSpPr/>
          <p:nvPr/>
        </p:nvCxnSpPr>
        <p:spPr>
          <a:xfrm>
            <a:off x="3995936" y="1844824"/>
            <a:ext cx="0" cy="216024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2 İçerik Yer Tutucusu"/>
          <p:cNvSpPr txBox="1">
            <a:spLocks/>
          </p:cNvSpPr>
          <p:nvPr/>
        </p:nvSpPr>
        <p:spPr bwMode="auto">
          <a:xfrm>
            <a:off x="216024" y="5013176"/>
            <a:ext cx="8927976" cy="1844824"/>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500"/>
              </a:spcAft>
              <a:buClr>
                <a:srgbClr val="E60000"/>
              </a:buClr>
              <a:buSzPct val="85000"/>
              <a:buFont typeface="Wingdings" pitchFamily="2" charset="2"/>
              <a:buChar char="n"/>
              <a:tabLst/>
              <a:defRPr/>
            </a:pPr>
            <a:r>
              <a:rPr kumimoji="0" lang="tr-TR" sz="2100" b="0" i="0" u="none" strike="noStrike" kern="0" cap="none" spc="0" normalizeH="0" baseline="0" noProof="0" dirty="0" smtClean="0">
                <a:ln>
                  <a:noFill/>
                </a:ln>
                <a:solidFill>
                  <a:schemeClr val="tx1"/>
                </a:solidFill>
                <a:effectLst/>
                <a:uLnTx/>
                <a:uFillTx/>
                <a:latin typeface="+mn-lt"/>
                <a:ea typeface="+mn-ea"/>
                <a:cs typeface="+mn-cs"/>
              </a:rPr>
              <a:t>The </a:t>
            </a:r>
            <a:r>
              <a:rPr kumimoji="0" lang="tr-TR" sz="2100" b="0" i="0" u="none" strike="noStrike" kern="0" cap="none" spc="0" normalizeH="0" baseline="0" noProof="0" dirty="0" err="1" smtClean="0">
                <a:ln>
                  <a:noFill/>
                </a:ln>
                <a:solidFill>
                  <a:schemeClr val="tx1"/>
                </a:solidFill>
                <a:effectLst/>
                <a:uLnTx/>
                <a:uFillTx/>
                <a:latin typeface="+mn-lt"/>
                <a:ea typeface="+mn-ea"/>
                <a:cs typeface="+mn-cs"/>
              </a:rPr>
              <a:t>campaign</a:t>
            </a:r>
            <a:r>
              <a:rPr kumimoji="0" lang="tr-TR" sz="2100" b="0" i="0" u="none" strike="noStrike" kern="0" cap="none" spc="0" normalizeH="0" noProof="0" dirty="0" smtClean="0">
                <a:ln>
                  <a:noFill/>
                </a:ln>
                <a:solidFill>
                  <a:schemeClr val="tx1"/>
                </a:solidFill>
                <a:effectLst/>
                <a:uLnTx/>
                <a:uFillTx/>
                <a:latin typeface="+mn-lt"/>
                <a:ea typeface="+mn-ea"/>
                <a:cs typeface="+mn-cs"/>
              </a:rPr>
              <a:t> is an </a:t>
            </a:r>
            <a:r>
              <a:rPr kumimoji="0" lang="tr-TR" sz="2100" b="0" i="0" u="none" strike="noStrike" kern="0" cap="none" spc="0" normalizeH="0" noProof="0" dirty="0" err="1" smtClean="0">
                <a:ln>
                  <a:noFill/>
                </a:ln>
                <a:solidFill>
                  <a:schemeClr val="tx1"/>
                </a:solidFill>
                <a:effectLst/>
                <a:uLnTx/>
                <a:uFillTx/>
                <a:latin typeface="+mn-lt"/>
                <a:ea typeface="+mn-ea"/>
                <a:cs typeface="+mn-cs"/>
              </a:rPr>
              <a:t>example</a:t>
            </a:r>
            <a:r>
              <a:rPr kumimoji="0" lang="tr-TR" sz="2100" b="0" i="0" u="none" strike="noStrike" kern="0" cap="none" spc="0" normalizeH="0" noProof="0" dirty="0" smtClean="0">
                <a:ln>
                  <a:noFill/>
                </a:ln>
                <a:solidFill>
                  <a:schemeClr val="tx1"/>
                </a:solidFill>
                <a:effectLst/>
                <a:uLnTx/>
                <a:uFillTx/>
                <a:latin typeface="+mn-lt"/>
                <a:ea typeface="+mn-ea"/>
                <a:cs typeface="+mn-cs"/>
              </a:rPr>
              <a:t> of </a:t>
            </a:r>
            <a:r>
              <a:rPr kumimoji="0" lang="tr-TR" sz="2100" b="0" i="0" u="none" strike="noStrike" kern="0" cap="none" spc="0" normalizeH="0" noProof="0" dirty="0" err="1" smtClean="0">
                <a:ln>
                  <a:noFill/>
                </a:ln>
                <a:solidFill>
                  <a:schemeClr val="tx1"/>
                </a:solidFill>
                <a:effectLst/>
                <a:uLnTx/>
                <a:uFillTx/>
                <a:latin typeface="+mn-lt"/>
                <a:ea typeface="+mn-ea"/>
                <a:cs typeface="+mn-cs"/>
              </a:rPr>
              <a:t>solidarity</a:t>
            </a:r>
            <a:r>
              <a:rPr kumimoji="0" lang="tr-TR" sz="2100" b="0" i="0" u="none" strike="noStrike" kern="0" cap="none" spc="0" normalizeH="0" noProof="0" dirty="0" smtClean="0">
                <a:ln>
                  <a:noFill/>
                </a:ln>
                <a:solidFill>
                  <a:schemeClr val="tx1"/>
                </a:solidFill>
                <a:effectLst/>
                <a:uLnTx/>
                <a:uFillTx/>
                <a:latin typeface="+mn-lt"/>
                <a:ea typeface="+mn-ea"/>
                <a:cs typeface="+mn-cs"/>
              </a:rPr>
              <a:t> </a:t>
            </a:r>
            <a:r>
              <a:rPr kumimoji="0" lang="tr-TR" sz="2100" b="0" i="0" u="none" strike="noStrike" kern="0" cap="none" spc="0" normalizeH="0" noProof="0" dirty="0" err="1" smtClean="0">
                <a:ln>
                  <a:noFill/>
                </a:ln>
                <a:solidFill>
                  <a:schemeClr val="tx1"/>
                </a:solidFill>
                <a:effectLst/>
                <a:uLnTx/>
                <a:uFillTx/>
                <a:latin typeface="+mn-lt"/>
                <a:ea typeface="+mn-ea"/>
                <a:cs typeface="+mn-cs"/>
              </a:rPr>
              <a:t>that</a:t>
            </a:r>
            <a:r>
              <a:rPr kumimoji="0" lang="tr-TR" sz="2100" b="0" i="0" u="none" strike="noStrike" kern="0" cap="none" spc="0" normalizeH="0" noProof="0" dirty="0" smtClean="0">
                <a:ln>
                  <a:noFill/>
                </a:ln>
                <a:solidFill>
                  <a:schemeClr val="tx1"/>
                </a:solidFill>
                <a:effectLst/>
                <a:uLnTx/>
                <a:uFillTx/>
                <a:latin typeface="+mn-lt"/>
                <a:ea typeface="+mn-ea"/>
                <a:cs typeface="+mn-cs"/>
              </a:rPr>
              <a:t> </a:t>
            </a:r>
            <a:r>
              <a:rPr kumimoji="0" lang="tr-TR" sz="2100" b="0" i="0" u="none" strike="noStrike" kern="0" cap="none" spc="0" normalizeH="0" noProof="0" dirty="0" err="1" smtClean="0">
                <a:ln>
                  <a:noFill/>
                </a:ln>
                <a:solidFill>
                  <a:schemeClr val="tx1"/>
                </a:solidFill>
                <a:effectLst/>
                <a:uLnTx/>
                <a:uFillTx/>
                <a:latin typeface="+mn-lt"/>
                <a:ea typeface="+mn-ea"/>
                <a:cs typeface="+mn-cs"/>
              </a:rPr>
              <a:t>brough</a:t>
            </a:r>
            <a:r>
              <a:rPr lang="tr-TR" sz="2100" kern="0" dirty="0" smtClean="0"/>
              <a:t>t </a:t>
            </a:r>
            <a:r>
              <a:rPr lang="tr-TR" sz="2100" kern="0" dirty="0" err="1" smtClean="0"/>
              <a:t>together</a:t>
            </a:r>
            <a:r>
              <a:rPr lang="tr-TR" sz="2100" kern="0" dirty="0" smtClean="0"/>
              <a:t> </a:t>
            </a:r>
            <a:r>
              <a:rPr lang="tr-TR" sz="2100" kern="0" dirty="0" err="1" smtClean="0"/>
              <a:t>different</a:t>
            </a:r>
            <a:r>
              <a:rPr lang="tr-TR" sz="2100" kern="0" dirty="0" smtClean="0"/>
              <a:t> </a:t>
            </a:r>
            <a:r>
              <a:rPr lang="tr-TR" sz="2100" kern="0" dirty="0" err="1" smtClean="0"/>
              <a:t>social</a:t>
            </a:r>
            <a:r>
              <a:rPr lang="tr-TR" sz="2100" kern="0" dirty="0" smtClean="0"/>
              <a:t> </a:t>
            </a:r>
            <a:r>
              <a:rPr lang="tr-TR" sz="2100" kern="0" dirty="0" err="1" smtClean="0"/>
              <a:t>partners</a:t>
            </a:r>
            <a:r>
              <a:rPr lang="tr-TR" sz="2100" kern="0" dirty="0" smtClean="0"/>
              <a:t>.</a:t>
            </a:r>
            <a:endParaRPr kumimoji="0" lang="tr-TR" sz="2100" b="0" i="0" u="none" strike="noStrike" kern="0" cap="none" spc="0" normalizeH="0" noProof="0" dirty="0" smtClean="0">
              <a:ln>
                <a:noFill/>
              </a:ln>
              <a:solidFill>
                <a:schemeClr val="tx1"/>
              </a:solidFill>
              <a:effectLst/>
              <a:uLnTx/>
              <a:uFillTx/>
              <a:latin typeface="+mn-lt"/>
              <a:ea typeface="+mn-ea"/>
              <a:cs typeface="+mn-cs"/>
            </a:endParaRPr>
          </a:p>
          <a:p>
            <a:pPr marL="342900" lvl="0" indent="-342900" eaLnBrk="0" fontAlgn="base" hangingPunct="0">
              <a:spcBef>
                <a:spcPct val="20000"/>
              </a:spcBef>
              <a:spcAft>
                <a:spcPts val="500"/>
              </a:spcAft>
              <a:buClr>
                <a:srgbClr val="E60000"/>
              </a:buClr>
              <a:buSzPct val="85000"/>
              <a:buFont typeface="Wingdings" pitchFamily="2" charset="2"/>
              <a:buChar char="n"/>
              <a:defRPr/>
            </a:pPr>
            <a:r>
              <a:rPr lang="tr-TR" sz="2100" kern="0" baseline="0" dirty="0" smtClean="0">
                <a:solidFill>
                  <a:srgbClr val="C00000"/>
                </a:solidFill>
              </a:rPr>
              <a:t>An </a:t>
            </a:r>
            <a:r>
              <a:rPr lang="tr-TR" sz="2100" kern="0" baseline="0" dirty="0" err="1" smtClean="0">
                <a:solidFill>
                  <a:srgbClr val="C00000"/>
                </a:solidFill>
              </a:rPr>
              <a:t>alternative</a:t>
            </a:r>
            <a:r>
              <a:rPr lang="tr-TR" sz="2100" kern="0" baseline="0" dirty="0" smtClean="0">
                <a:solidFill>
                  <a:srgbClr val="C00000"/>
                </a:solidFill>
              </a:rPr>
              <a:t> </a:t>
            </a:r>
            <a:r>
              <a:rPr lang="tr-TR" sz="2100" kern="0" baseline="0" dirty="0" err="1" smtClean="0">
                <a:solidFill>
                  <a:srgbClr val="C00000"/>
                </a:solidFill>
              </a:rPr>
              <a:t>to</a:t>
            </a:r>
            <a:r>
              <a:rPr lang="tr-TR" sz="2100" kern="0" baseline="0" dirty="0" smtClean="0">
                <a:solidFill>
                  <a:srgbClr val="C00000"/>
                </a:solidFill>
              </a:rPr>
              <a:t> </a:t>
            </a:r>
            <a:r>
              <a:rPr lang="tr-TR" sz="2100" kern="0" baseline="0" dirty="0" err="1" smtClean="0">
                <a:solidFill>
                  <a:srgbClr val="C00000"/>
                </a:solidFill>
              </a:rPr>
              <a:t>the</a:t>
            </a:r>
            <a:r>
              <a:rPr lang="tr-TR" sz="2100" kern="0" baseline="0" dirty="0" smtClean="0">
                <a:solidFill>
                  <a:srgbClr val="C00000"/>
                </a:solidFill>
              </a:rPr>
              <a:t> </a:t>
            </a:r>
            <a:r>
              <a:rPr lang="tr-TR" sz="2100" kern="0" baseline="0" dirty="0" err="1" smtClean="0">
                <a:solidFill>
                  <a:srgbClr val="C00000"/>
                </a:solidFill>
              </a:rPr>
              <a:t>bottleneck</a:t>
            </a:r>
            <a:r>
              <a:rPr lang="tr-TR" sz="2100" kern="0" dirty="0" smtClean="0">
                <a:solidFill>
                  <a:srgbClr val="C00000"/>
                </a:solidFill>
              </a:rPr>
              <a:t> </a:t>
            </a:r>
            <a:r>
              <a:rPr lang="tr-TR" sz="2100" kern="0" dirty="0" err="1" smtClean="0">
                <a:solidFill>
                  <a:srgbClr val="C00000"/>
                </a:solidFill>
              </a:rPr>
              <a:t>experienced</a:t>
            </a:r>
            <a:r>
              <a:rPr lang="tr-TR" sz="2100" kern="0" dirty="0" smtClean="0">
                <a:solidFill>
                  <a:srgbClr val="C00000"/>
                </a:solidFill>
              </a:rPr>
              <a:t> in </a:t>
            </a:r>
            <a:r>
              <a:rPr lang="tr-TR" sz="2100" kern="0" dirty="0" err="1" smtClean="0">
                <a:solidFill>
                  <a:srgbClr val="C00000"/>
                </a:solidFill>
              </a:rPr>
              <a:t>the</a:t>
            </a:r>
            <a:r>
              <a:rPr lang="tr-TR" sz="2100" kern="0" dirty="0" smtClean="0">
                <a:solidFill>
                  <a:srgbClr val="C00000"/>
                </a:solidFill>
              </a:rPr>
              <a:t> </a:t>
            </a:r>
            <a:r>
              <a:rPr lang="tr-TR" sz="2100" kern="0" dirty="0" err="1" smtClean="0">
                <a:solidFill>
                  <a:srgbClr val="C00000"/>
                </a:solidFill>
              </a:rPr>
              <a:t>traditional</a:t>
            </a:r>
            <a:r>
              <a:rPr lang="tr-TR" sz="2100" kern="0" dirty="0" smtClean="0">
                <a:solidFill>
                  <a:srgbClr val="C00000"/>
                </a:solidFill>
              </a:rPr>
              <a:t> </a:t>
            </a:r>
            <a:r>
              <a:rPr lang="tr-TR" sz="2100" kern="0" dirty="0" err="1" smtClean="0">
                <a:solidFill>
                  <a:srgbClr val="C00000"/>
                </a:solidFill>
              </a:rPr>
              <a:t>social</a:t>
            </a:r>
            <a:r>
              <a:rPr lang="tr-TR" sz="2100" kern="0" dirty="0" smtClean="0">
                <a:solidFill>
                  <a:srgbClr val="C00000"/>
                </a:solidFill>
              </a:rPr>
              <a:t> </a:t>
            </a:r>
            <a:r>
              <a:rPr lang="tr-TR" sz="2100" kern="0" dirty="0" err="1" smtClean="0">
                <a:solidFill>
                  <a:srgbClr val="C00000"/>
                </a:solidFill>
              </a:rPr>
              <a:t>dialogue</a:t>
            </a:r>
            <a:r>
              <a:rPr lang="tr-TR" sz="2100" kern="0" dirty="0" smtClean="0">
                <a:solidFill>
                  <a:srgbClr val="C00000"/>
                </a:solidFill>
              </a:rPr>
              <a:t> </a:t>
            </a:r>
            <a:r>
              <a:rPr lang="tr-TR" sz="2100" kern="0" dirty="0" err="1" smtClean="0">
                <a:solidFill>
                  <a:srgbClr val="C00000"/>
                </a:solidFill>
              </a:rPr>
              <a:t>mechanisms</a:t>
            </a:r>
            <a:r>
              <a:rPr lang="tr-TR" sz="2100" kern="0" dirty="0" smtClean="0">
                <a:solidFill>
                  <a:srgbClr val="C00000"/>
                </a:solidFill>
              </a:rPr>
              <a:t> </a:t>
            </a:r>
            <a:r>
              <a:rPr lang="tr-TR" sz="2100" kern="0" dirty="0" err="1" smtClean="0">
                <a:solidFill>
                  <a:srgbClr val="C00000"/>
                </a:solidFill>
              </a:rPr>
              <a:t>with</a:t>
            </a:r>
            <a:r>
              <a:rPr lang="tr-TR" sz="2100" kern="0" dirty="0" smtClean="0">
                <a:solidFill>
                  <a:srgbClr val="C00000"/>
                </a:solidFill>
              </a:rPr>
              <a:t> </a:t>
            </a:r>
            <a:r>
              <a:rPr lang="tr-TR" sz="2100" kern="0" dirty="0" err="1" smtClean="0">
                <a:solidFill>
                  <a:srgbClr val="C00000"/>
                </a:solidFill>
              </a:rPr>
              <a:t>voluntary</a:t>
            </a:r>
            <a:r>
              <a:rPr lang="tr-TR" sz="2100" kern="0" dirty="0" smtClean="0">
                <a:solidFill>
                  <a:srgbClr val="C00000"/>
                </a:solidFill>
              </a:rPr>
              <a:t> </a:t>
            </a:r>
            <a:r>
              <a:rPr lang="tr-TR" sz="2100" kern="0" dirty="0" err="1" smtClean="0">
                <a:solidFill>
                  <a:srgbClr val="C00000"/>
                </a:solidFill>
              </a:rPr>
              <a:t>cooperation</a:t>
            </a:r>
            <a:r>
              <a:rPr lang="tr-TR" sz="2100" kern="0" dirty="0" smtClean="0">
                <a:solidFill>
                  <a:srgbClr val="C00000"/>
                </a:solidFill>
              </a:rPr>
              <a:t> of </a:t>
            </a:r>
            <a:r>
              <a:rPr lang="tr-TR" sz="2100" kern="0" dirty="0" err="1" smtClean="0">
                <a:solidFill>
                  <a:srgbClr val="C00000"/>
                </a:solidFill>
              </a:rPr>
              <a:t>all</a:t>
            </a:r>
            <a:r>
              <a:rPr lang="tr-TR" sz="2100" kern="0" dirty="0" smtClean="0">
                <a:solidFill>
                  <a:srgbClr val="C00000"/>
                </a:solidFill>
              </a:rPr>
              <a:t> </a:t>
            </a:r>
            <a:r>
              <a:rPr lang="tr-TR" sz="2100" kern="0" dirty="0" err="1" smtClean="0">
                <a:solidFill>
                  <a:srgbClr val="C00000"/>
                </a:solidFill>
              </a:rPr>
              <a:t>stakeholders</a:t>
            </a:r>
            <a:r>
              <a:rPr lang="tr-TR" sz="2100" kern="0" dirty="0" smtClean="0">
                <a:solidFill>
                  <a:srgbClr val="C00000"/>
                </a:solidFill>
              </a:rPr>
              <a:t>. </a:t>
            </a:r>
            <a:endParaRPr kumimoji="0" lang="tr-TR" sz="2100" b="0"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8155632" cy="838200"/>
          </a:xfrm>
        </p:spPr>
        <p:txBody>
          <a:bodyPr/>
          <a:lstStyle/>
          <a:p>
            <a:r>
              <a:rPr lang="tr-TR" sz="3200" dirty="0" err="1" smtClean="0"/>
              <a:t>Examples</a:t>
            </a:r>
            <a:r>
              <a:rPr lang="tr-TR" sz="3200" dirty="0" smtClean="0"/>
              <a:t> of </a:t>
            </a:r>
            <a:r>
              <a:rPr lang="tr-TR" sz="3200" dirty="0" err="1" smtClean="0"/>
              <a:t>Social</a:t>
            </a:r>
            <a:r>
              <a:rPr lang="tr-TR" sz="3200" dirty="0" smtClean="0"/>
              <a:t> </a:t>
            </a:r>
            <a:r>
              <a:rPr lang="tr-TR" sz="3200" dirty="0" err="1" smtClean="0"/>
              <a:t>Dialogue</a:t>
            </a:r>
            <a:r>
              <a:rPr lang="tr-TR" sz="3200" dirty="0" smtClean="0"/>
              <a:t>: </a:t>
            </a:r>
            <a:br>
              <a:rPr lang="tr-TR" sz="3200" dirty="0" smtClean="0"/>
            </a:br>
            <a:r>
              <a:rPr lang="tr-TR" sz="3200" dirty="0" err="1" smtClean="0"/>
              <a:t>Cross</a:t>
            </a:r>
            <a:r>
              <a:rPr lang="tr-TR" sz="3200" dirty="0" smtClean="0"/>
              <a:t>-</a:t>
            </a:r>
            <a:r>
              <a:rPr lang="tr-TR" sz="3200" dirty="0" err="1" smtClean="0"/>
              <a:t>sectoral</a:t>
            </a:r>
            <a:r>
              <a:rPr lang="tr-TR" sz="3200" dirty="0" smtClean="0"/>
              <a:t> </a:t>
            </a:r>
            <a:r>
              <a:rPr lang="tr-TR" sz="3200" dirty="0" err="1" smtClean="0"/>
              <a:t>Level</a:t>
            </a:r>
            <a:r>
              <a:rPr lang="tr-TR" sz="3200" dirty="0" smtClean="0"/>
              <a:t> (1)</a:t>
            </a:r>
            <a:endParaRPr lang="tr-TR" sz="3200" dirty="0"/>
          </a:p>
        </p:txBody>
      </p:sp>
      <p:sp>
        <p:nvSpPr>
          <p:cNvPr id="3" name="2 İçerik Yer Tutucusu"/>
          <p:cNvSpPr>
            <a:spLocks noGrp="1"/>
          </p:cNvSpPr>
          <p:nvPr>
            <p:ph idx="1"/>
          </p:nvPr>
        </p:nvSpPr>
        <p:spPr>
          <a:xfrm>
            <a:off x="395536" y="1844824"/>
            <a:ext cx="8208912" cy="4584576"/>
          </a:xfrm>
        </p:spPr>
        <p:txBody>
          <a:bodyPr/>
          <a:lstStyle/>
          <a:p>
            <a:pPr>
              <a:spcAft>
                <a:spcPts val="1000"/>
              </a:spcAft>
            </a:pPr>
            <a:r>
              <a:rPr lang="tr-TR" sz="2400" b="1" dirty="0" smtClean="0"/>
              <a:t>SKILLS’10 Project: </a:t>
            </a:r>
            <a:r>
              <a:rPr lang="tr-TR" sz="2400" dirty="0" err="1" smtClean="0"/>
              <a:t>Reducing</a:t>
            </a:r>
            <a:r>
              <a:rPr lang="tr-TR" sz="2400" dirty="0" smtClean="0"/>
              <a:t> </a:t>
            </a:r>
            <a:r>
              <a:rPr lang="tr-TR" sz="2400" dirty="0" err="1" smtClean="0"/>
              <a:t>structural</a:t>
            </a:r>
            <a:r>
              <a:rPr lang="tr-TR" sz="2400" dirty="0" smtClean="0"/>
              <a:t> </a:t>
            </a:r>
            <a:r>
              <a:rPr lang="tr-TR" sz="2400" dirty="0" err="1" smtClean="0"/>
              <a:t>unemployment</a:t>
            </a:r>
            <a:endParaRPr lang="tr-TR" sz="2400" dirty="0" smtClean="0"/>
          </a:p>
          <a:p>
            <a:pPr lvl="1">
              <a:spcAft>
                <a:spcPts val="1000"/>
              </a:spcAft>
            </a:pPr>
            <a:r>
              <a:rPr lang="tr-TR" sz="2000" dirty="0" err="1" smtClean="0"/>
              <a:t>Initiated</a:t>
            </a:r>
            <a:r>
              <a:rPr lang="tr-TR" sz="2000" dirty="0" smtClean="0"/>
              <a:t> </a:t>
            </a:r>
            <a:r>
              <a:rPr lang="tr-TR" sz="2000" dirty="0" err="1" smtClean="0"/>
              <a:t>by</a:t>
            </a:r>
            <a:r>
              <a:rPr lang="tr-TR" sz="2000" dirty="0" smtClean="0"/>
              <a:t> </a:t>
            </a:r>
            <a:r>
              <a:rPr lang="en-GB" sz="2000" dirty="0" smtClean="0"/>
              <a:t>Turkish Ministry of Employment and Social Security, the Turkish Ministry of National Education, the Union of Chambers and Commodity Exchanges of Turkey (TOBB) and the TOBB University of Economics and Technology. </a:t>
            </a:r>
            <a:endParaRPr lang="tr-TR" sz="2000" dirty="0" smtClean="0"/>
          </a:p>
          <a:p>
            <a:pPr>
              <a:spcAft>
                <a:spcPts val="1000"/>
              </a:spcAft>
            </a:pPr>
            <a:r>
              <a:rPr lang="en-US" sz="2400" dirty="0" smtClean="0"/>
              <a:t>Unemployed were given six months</a:t>
            </a:r>
            <a:r>
              <a:rPr lang="tr-TR" sz="2400" dirty="0" smtClean="0"/>
              <a:t> </a:t>
            </a:r>
            <a:r>
              <a:rPr lang="en-US" sz="2400" dirty="0" smtClean="0"/>
              <a:t>training</a:t>
            </a:r>
            <a:r>
              <a:rPr lang="tr-TR" sz="2400" dirty="0" smtClean="0"/>
              <a:t>: </a:t>
            </a:r>
          </a:p>
          <a:p>
            <a:pPr lvl="1">
              <a:spcAft>
                <a:spcPts val="1000"/>
              </a:spcAft>
            </a:pPr>
            <a:r>
              <a:rPr lang="tr-TR" sz="2000" dirty="0" smtClean="0"/>
              <a:t> T</a:t>
            </a:r>
            <a:r>
              <a:rPr lang="en-US" sz="2000" dirty="0" err="1" smtClean="0"/>
              <a:t>heoretical</a:t>
            </a:r>
            <a:r>
              <a:rPr lang="en-US" sz="2000" dirty="0" smtClean="0"/>
              <a:t> training in the vocational high schools </a:t>
            </a:r>
            <a:endParaRPr lang="tr-TR" sz="2000" dirty="0" smtClean="0"/>
          </a:p>
          <a:p>
            <a:pPr lvl="1">
              <a:spcAft>
                <a:spcPts val="1000"/>
              </a:spcAft>
            </a:pPr>
            <a:r>
              <a:rPr lang="tr-TR" sz="2000" dirty="0" smtClean="0"/>
              <a:t> O</a:t>
            </a:r>
            <a:r>
              <a:rPr lang="en-US" sz="2000" dirty="0" smtClean="0"/>
              <a:t>n-the-job training. </a:t>
            </a:r>
            <a:endParaRPr lang="tr-TR" sz="2000" dirty="0" smtClean="0"/>
          </a:p>
          <a:p>
            <a:pPr>
              <a:spcAft>
                <a:spcPts val="1000"/>
              </a:spcAft>
            </a:pPr>
            <a:r>
              <a:rPr lang="tr-TR" sz="2400" dirty="0" smtClean="0">
                <a:solidFill>
                  <a:srgbClr val="C00000"/>
                </a:solidFill>
              </a:rPr>
              <a:t>The </a:t>
            </a:r>
            <a:r>
              <a:rPr lang="tr-TR" sz="2400" dirty="0" err="1" smtClean="0">
                <a:solidFill>
                  <a:srgbClr val="C00000"/>
                </a:solidFill>
              </a:rPr>
              <a:t>project</a:t>
            </a:r>
            <a:r>
              <a:rPr lang="tr-TR" sz="2400" dirty="0" smtClean="0">
                <a:solidFill>
                  <a:srgbClr val="C00000"/>
                </a:solidFill>
              </a:rPr>
              <a:t> </a:t>
            </a:r>
            <a:r>
              <a:rPr lang="tr-TR" sz="2400" dirty="0" err="1" smtClean="0">
                <a:solidFill>
                  <a:srgbClr val="C00000"/>
                </a:solidFill>
              </a:rPr>
              <a:t>helped</a:t>
            </a:r>
            <a:r>
              <a:rPr lang="tr-TR" sz="2400" dirty="0" smtClean="0">
                <a:solidFill>
                  <a:srgbClr val="C00000"/>
                </a:solidFill>
              </a:rPr>
              <a:t> </a:t>
            </a:r>
            <a:r>
              <a:rPr lang="tr-TR" sz="2400" dirty="0" err="1" smtClean="0">
                <a:solidFill>
                  <a:srgbClr val="C00000"/>
                </a:solidFill>
              </a:rPr>
              <a:t>solve</a:t>
            </a:r>
            <a:r>
              <a:rPr lang="tr-TR" sz="2400" dirty="0" smtClean="0">
                <a:solidFill>
                  <a:srgbClr val="C00000"/>
                </a:solidFill>
              </a:rPr>
              <a:t> </a:t>
            </a:r>
            <a:r>
              <a:rPr lang="tr-TR" sz="2400" dirty="0" err="1" smtClean="0">
                <a:solidFill>
                  <a:srgbClr val="C00000"/>
                </a:solidFill>
              </a:rPr>
              <a:t>the</a:t>
            </a:r>
            <a:r>
              <a:rPr lang="tr-TR" sz="2400" dirty="0" smtClean="0">
                <a:solidFill>
                  <a:srgbClr val="C00000"/>
                </a:solidFill>
              </a:rPr>
              <a:t> </a:t>
            </a:r>
            <a:r>
              <a:rPr lang="tr-TR" sz="2400" dirty="0" err="1" smtClean="0">
                <a:solidFill>
                  <a:srgbClr val="C00000"/>
                </a:solidFill>
              </a:rPr>
              <a:t>temporary</a:t>
            </a:r>
            <a:r>
              <a:rPr lang="tr-TR" sz="2400" dirty="0" smtClean="0">
                <a:solidFill>
                  <a:srgbClr val="C00000"/>
                </a:solidFill>
              </a:rPr>
              <a:t> </a:t>
            </a:r>
            <a:r>
              <a:rPr lang="tr-TR" sz="2400" dirty="0" err="1" smtClean="0">
                <a:solidFill>
                  <a:srgbClr val="C00000"/>
                </a:solidFill>
              </a:rPr>
              <a:t>unemployment</a:t>
            </a:r>
            <a:r>
              <a:rPr lang="tr-TR" sz="2400" dirty="0" smtClean="0">
                <a:solidFill>
                  <a:srgbClr val="C00000"/>
                </a:solidFill>
              </a:rPr>
              <a:t> problem in </a:t>
            </a:r>
            <a:r>
              <a:rPr lang="tr-TR" sz="2400" dirty="0" err="1" smtClean="0">
                <a:solidFill>
                  <a:srgbClr val="C00000"/>
                </a:solidFill>
              </a:rPr>
              <a:t>the</a:t>
            </a:r>
            <a:r>
              <a:rPr lang="tr-TR" sz="2400" dirty="0" smtClean="0">
                <a:solidFill>
                  <a:srgbClr val="C00000"/>
                </a:solidFill>
              </a:rPr>
              <a:t> </a:t>
            </a:r>
            <a:r>
              <a:rPr lang="tr-TR" sz="2400" dirty="0" err="1" smtClean="0">
                <a:solidFill>
                  <a:srgbClr val="C00000"/>
                </a:solidFill>
              </a:rPr>
              <a:t>crisis</a:t>
            </a:r>
            <a:r>
              <a:rPr lang="tr-TR" sz="2400" dirty="0" smtClean="0">
                <a:solidFill>
                  <a:srgbClr val="C00000"/>
                </a:solidFill>
              </a:rPr>
              <a:t> </a:t>
            </a:r>
            <a:r>
              <a:rPr lang="tr-TR" sz="2400" dirty="0" err="1" smtClean="0">
                <a:solidFill>
                  <a:srgbClr val="C00000"/>
                </a:solidFill>
              </a:rPr>
              <a:t>and</a:t>
            </a:r>
            <a:r>
              <a:rPr lang="tr-TR" sz="2400" dirty="0" smtClean="0">
                <a:solidFill>
                  <a:srgbClr val="C00000"/>
                </a:solidFill>
              </a:rPr>
              <a:t> is a step </a:t>
            </a:r>
            <a:r>
              <a:rPr lang="tr-TR" sz="2400" dirty="0" err="1" smtClean="0">
                <a:solidFill>
                  <a:srgbClr val="C00000"/>
                </a:solidFill>
              </a:rPr>
              <a:t>to</a:t>
            </a:r>
            <a:r>
              <a:rPr lang="tr-TR" sz="2400" dirty="0" smtClean="0">
                <a:solidFill>
                  <a:srgbClr val="C00000"/>
                </a:solidFill>
              </a:rPr>
              <a:t> </a:t>
            </a:r>
            <a:r>
              <a:rPr lang="tr-TR" sz="2400" dirty="0" err="1" smtClean="0">
                <a:solidFill>
                  <a:srgbClr val="C00000"/>
                </a:solidFill>
              </a:rPr>
              <a:t>solve</a:t>
            </a:r>
            <a:r>
              <a:rPr lang="tr-TR" sz="2400" dirty="0" smtClean="0">
                <a:solidFill>
                  <a:srgbClr val="C00000"/>
                </a:solidFill>
              </a:rPr>
              <a:t> </a:t>
            </a:r>
            <a:r>
              <a:rPr lang="tr-TR" sz="2400" dirty="0" err="1" smtClean="0">
                <a:solidFill>
                  <a:srgbClr val="C00000"/>
                </a:solidFill>
              </a:rPr>
              <a:t>the</a:t>
            </a:r>
            <a:r>
              <a:rPr lang="tr-TR" sz="2400" dirty="0" smtClean="0">
                <a:solidFill>
                  <a:srgbClr val="C00000"/>
                </a:solidFill>
              </a:rPr>
              <a:t> </a:t>
            </a:r>
            <a:r>
              <a:rPr lang="tr-TR" sz="2400" dirty="0" err="1" smtClean="0">
                <a:solidFill>
                  <a:srgbClr val="C00000"/>
                </a:solidFill>
              </a:rPr>
              <a:t>structural</a:t>
            </a:r>
            <a:r>
              <a:rPr lang="tr-TR" sz="2400" dirty="0" smtClean="0">
                <a:solidFill>
                  <a:srgbClr val="C00000"/>
                </a:solidFill>
              </a:rPr>
              <a:t> </a:t>
            </a:r>
            <a:r>
              <a:rPr lang="tr-TR" sz="2400" dirty="0" err="1" smtClean="0">
                <a:solidFill>
                  <a:srgbClr val="C00000"/>
                </a:solidFill>
              </a:rPr>
              <a:t>unemployment</a:t>
            </a:r>
            <a:r>
              <a:rPr lang="tr-TR" sz="2400" dirty="0" smtClean="0">
                <a:solidFill>
                  <a:srgbClr val="C00000"/>
                </a:solidFill>
              </a:rPr>
              <a:t> problem </a:t>
            </a:r>
            <a:endParaRPr lang="tr-TR"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548680"/>
            <a:ext cx="8534400" cy="838200"/>
          </a:xfrm>
        </p:spPr>
        <p:txBody>
          <a:bodyPr/>
          <a:lstStyle/>
          <a:p>
            <a:r>
              <a:rPr lang="tr-TR" sz="3200" dirty="0" err="1" smtClean="0"/>
              <a:t>Social</a:t>
            </a:r>
            <a:r>
              <a:rPr lang="tr-TR" sz="3200" dirty="0" smtClean="0"/>
              <a:t> </a:t>
            </a:r>
            <a:r>
              <a:rPr lang="tr-TR" sz="3200" dirty="0" err="1" smtClean="0"/>
              <a:t>Dialogue</a:t>
            </a:r>
            <a:r>
              <a:rPr lang="tr-TR" sz="3200" dirty="0" smtClean="0"/>
              <a:t>: </a:t>
            </a:r>
            <a:r>
              <a:rPr lang="tr-TR" sz="3200" dirty="0" err="1" smtClean="0"/>
              <a:t>Cross</a:t>
            </a:r>
            <a:r>
              <a:rPr lang="tr-TR" sz="3200" dirty="0" smtClean="0"/>
              <a:t>-</a:t>
            </a:r>
            <a:r>
              <a:rPr lang="tr-TR" sz="3200" dirty="0" err="1" smtClean="0"/>
              <a:t>sectoral</a:t>
            </a:r>
            <a:r>
              <a:rPr lang="tr-TR" sz="3200" dirty="0" smtClean="0"/>
              <a:t> </a:t>
            </a:r>
            <a:r>
              <a:rPr lang="tr-TR" sz="3200" dirty="0" err="1" smtClean="0"/>
              <a:t>Level</a:t>
            </a:r>
            <a:r>
              <a:rPr lang="tr-TR" sz="3200" dirty="0" smtClean="0"/>
              <a:t> (2)</a:t>
            </a:r>
            <a:endParaRPr lang="tr-TR" sz="3200" dirty="0"/>
          </a:p>
        </p:txBody>
      </p:sp>
      <p:sp>
        <p:nvSpPr>
          <p:cNvPr id="3" name="2 İçerik Yer Tutucusu"/>
          <p:cNvSpPr>
            <a:spLocks noGrp="1"/>
          </p:cNvSpPr>
          <p:nvPr>
            <p:ph idx="1"/>
          </p:nvPr>
        </p:nvSpPr>
        <p:spPr>
          <a:xfrm>
            <a:off x="251520" y="1484784"/>
            <a:ext cx="8534400" cy="4896544"/>
          </a:xfrm>
        </p:spPr>
        <p:txBody>
          <a:bodyPr/>
          <a:lstStyle/>
          <a:p>
            <a:pPr>
              <a:spcAft>
                <a:spcPts val="1000"/>
              </a:spcAft>
            </a:pPr>
            <a:r>
              <a:rPr lang="tr-TR" sz="2400" b="1" dirty="0" smtClean="0"/>
              <a:t>Steelworkers’ </a:t>
            </a:r>
            <a:r>
              <a:rPr lang="tr-TR" sz="2400" b="1" dirty="0" err="1" smtClean="0"/>
              <a:t>union</a:t>
            </a:r>
            <a:r>
              <a:rPr lang="tr-TR" sz="2400" b="1" dirty="0" smtClean="0"/>
              <a:t>: </a:t>
            </a:r>
            <a:r>
              <a:rPr lang="tr-TR" sz="2400" dirty="0" err="1" smtClean="0"/>
              <a:t>Co</a:t>
            </a:r>
            <a:r>
              <a:rPr lang="en-GB" sz="2400" dirty="0" err="1" smtClean="0"/>
              <a:t>llective</a:t>
            </a:r>
            <a:r>
              <a:rPr lang="en-GB" sz="2400" dirty="0" smtClean="0"/>
              <a:t> bargaining in the steel industry in 2009 resulted in a voluntary 35% reduction in wages</a:t>
            </a:r>
            <a:r>
              <a:rPr lang="tr-TR" sz="2400" dirty="0" smtClean="0"/>
              <a:t> </a:t>
            </a:r>
            <a:r>
              <a:rPr lang="tr-TR" sz="2400" dirty="0" err="1" smtClean="0"/>
              <a:t>for</a:t>
            </a:r>
            <a:r>
              <a:rPr lang="tr-TR" sz="2400" dirty="0" smtClean="0"/>
              <a:t> 16 </a:t>
            </a:r>
            <a:r>
              <a:rPr lang="tr-TR" sz="2400" dirty="0" err="1" smtClean="0"/>
              <a:t>months</a:t>
            </a:r>
            <a:r>
              <a:rPr lang="tr-TR" sz="2400" dirty="0" smtClean="0"/>
              <a:t> – </a:t>
            </a:r>
            <a:r>
              <a:rPr lang="tr-TR" sz="2400" dirty="0" err="1" smtClean="0"/>
              <a:t>after</a:t>
            </a:r>
            <a:r>
              <a:rPr lang="tr-TR" sz="2400" dirty="0" smtClean="0"/>
              <a:t> </a:t>
            </a:r>
            <a:r>
              <a:rPr lang="tr-TR" sz="2400" dirty="0" err="1" smtClean="0"/>
              <a:t>that</a:t>
            </a:r>
            <a:r>
              <a:rPr lang="tr-TR" sz="2400" dirty="0" smtClean="0"/>
              <a:t> </a:t>
            </a:r>
            <a:r>
              <a:rPr lang="en-GB" sz="2400" dirty="0" smtClean="0"/>
              <a:t>workers’ wage losses were compensated without any reflection on their welfare benefits. </a:t>
            </a:r>
            <a:endParaRPr lang="tr-TR" sz="2400" dirty="0" smtClean="0"/>
          </a:p>
          <a:p>
            <a:pPr>
              <a:spcAft>
                <a:spcPts val="1000"/>
              </a:spcAft>
            </a:pPr>
            <a:r>
              <a:rPr lang="en-GB" sz="2400" dirty="0" smtClean="0"/>
              <a:t>This practice is said to have prevented particularly the bankruptcy of the steel company ISDEMİR, and the shutdown of the company’s factories in Iskenderun. </a:t>
            </a:r>
            <a:endParaRPr lang="tr-TR" sz="2400" dirty="0" smtClean="0"/>
          </a:p>
          <a:p>
            <a:pPr>
              <a:spcAft>
                <a:spcPts val="1000"/>
              </a:spcAft>
            </a:pPr>
            <a:r>
              <a:rPr lang="en-GB" sz="2400" dirty="0" smtClean="0">
                <a:solidFill>
                  <a:srgbClr val="C00000"/>
                </a:solidFill>
              </a:rPr>
              <a:t>The reduction in wages provided a very favourable alternative to the 2,000 workers in the industry, for if it was not for the wage reductions these workers would have lost their jobs</a:t>
            </a:r>
            <a:r>
              <a:rPr lang="tr-TR" sz="2400" dirty="0" smtClean="0">
                <a:solidFill>
                  <a:srgbClr val="C00000"/>
                </a:solidFill>
              </a:rPr>
              <a:t>.</a:t>
            </a:r>
            <a:endParaRPr lang="tr-T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443664" cy="838200"/>
          </a:xfrm>
        </p:spPr>
        <p:txBody>
          <a:bodyPr/>
          <a:lstStyle/>
          <a:p>
            <a:r>
              <a:rPr lang="tr-TR" sz="3200" dirty="0" err="1" smtClean="0"/>
              <a:t>Examples</a:t>
            </a:r>
            <a:r>
              <a:rPr lang="tr-TR" sz="3200" dirty="0" smtClean="0"/>
              <a:t> of </a:t>
            </a:r>
            <a:r>
              <a:rPr lang="tr-TR" sz="3200" dirty="0" err="1" smtClean="0"/>
              <a:t>Social</a:t>
            </a:r>
            <a:r>
              <a:rPr lang="tr-TR" sz="3200" dirty="0" smtClean="0"/>
              <a:t> </a:t>
            </a:r>
            <a:r>
              <a:rPr lang="tr-TR" sz="3200" dirty="0" err="1" smtClean="0"/>
              <a:t>Dialogue</a:t>
            </a:r>
            <a:r>
              <a:rPr lang="tr-TR" sz="3200" dirty="0" smtClean="0"/>
              <a:t>: </a:t>
            </a:r>
            <a:br>
              <a:rPr lang="tr-TR" sz="3200" dirty="0" smtClean="0"/>
            </a:br>
            <a:r>
              <a:rPr lang="tr-TR" sz="3200" dirty="0" err="1" smtClean="0"/>
              <a:t>Company</a:t>
            </a:r>
            <a:r>
              <a:rPr lang="tr-TR" sz="3200" dirty="0" smtClean="0"/>
              <a:t> </a:t>
            </a:r>
            <a:r>
              <a:rPr lang="tr-TR" sz="3200" dirty="0" err="1" smtClean="0"/>
              <a:t>Level</a:t>
            </a:r>
            <a:endParaRPr lang="tr-TR" sz="3200" dirty="0"/>
          </a:p>
        </p:txBody>
      </p:sp>
      <p:sp>
        <p:nvSpPr>
          <p:cNvPr id="3" name="2 İçerik Yer Tutucusu"/>
          <p:cNvSpPr>
            <a:spLocks noGrp="1"/>
          </p:cNvSpPr>
          <p:nvPr>
            <p:ph idx="1"/>
          </p:nvPr>
        </p:nvSpPr>
        <p:spPr>
          <a:xfrm>
            <a:off x="304800" y="1700808"/>
            <a:ext cx="8659688" cy="4852392"/>
          </a:xfrm>
        </p:spPr>
        <p:txBody>
          <a:bodyPr/>
          <a:lstStyle/>
          <a:p>
            <a:pPr>
              <a:spcAft>
                <a:spcPts val="500"/>
              </a:spcAft>
            </a:pPr>
            <a:r>
              <a:rPr lang="en-GB" sz="2400" b="1" dirty="0" smtClean="0"/>
              <a:t>Ford </a:t>
            </a:r>
            <a:r>
              <a:rPr lang="en-GB" sz="2400" b="1" dirty="0" err="1" smtClean="0"/>
              <a:t>Otosan</a:t>
            </a:r>
            <a:r>
              <a:rPr lang="tr-TR" sz="2400" b="1" dirty="0" smtClean="0"/>
              <a:t> </a:t>
            </a:r>
            <a:r>
              <a:rPr lang="tr-TR" sz="2400" dirty="0" smtClean="0"/>
              <a:t>had</a:t>
            </a:r>
            <a:r>
              <a:rPr lang="en-GB" sz="2400" dirty="0" smtClean="0"/>
              <a:t> to </a:t>
            </a:r>
            <a:r>
              <a:rPr lang="tr-TR" sz="2400" dirty="0" err="1" smtClean="0"/>
              <a:t>locate</a:t>
            </a:r>
            <a:r>
              <a:rPr lang="en-GB" sz="2400" dirty="0" smtClean="0"/>
              <a:t> 410 voluntary employees to </a:t>
            </a:r>
            <a:r>
              <a:rPr lang="en-GB" sz="2400" dirty="0" err="1" smtClean="0"/>
              <a:t>Arçelik</a:t>
            </a:r>
            <a:r>
              <a:rPr lang="en-GB" sz="2400" dirty="0" smtClean="0"/>
              <a:t>-LG air conditioner factory</a:t>
            </a:r>
            <a:r>
              <a:rPr lang="tr-TR" sz="2400" dirty="0" smtClean="0"/>
              <a:t> (</a:t>
            </a:r>
            <a:r>
              <a:rPr lang="tr-TR" sz="2400" dirty="0" err="1" smtClean="0"/>
              <a:t>both</a:t>
            </a:r>
            <a:r>
              <a:rPr lang="tr-TR" sz="2400" dirty="0" smtClean="0"/>
              <a:t> </a:t>
            </a:r>
            <a:r>
              <a:rPr lang="tr-TR" sz="2400" dirty="0" err="1" smtClean="0"/>
              <a:t>are</a:t>
            </a:r>
            <a:r>
              <a:rPr lang="tr-TR" sz="2400" dirty="0" smtClean="0"/>
              <a:t> </a:t>
            </a:r>
            <a:r>
              <a:rPr lang="en-GB" sz="2400" dirty="0" smtClean="0"/>
              <a:t>joint venture</a:t>
            </a:r>
            <a:r>
              <a:rPr lang="tr-TR" sz="2400" dirty="0" smtClean="0"/>
              <a:t>s</a:t>
            </a:r>
            <a:r>
              <a:rPr lang="en-GB" sz="2400" dirty="0" smtClean="0"/>
              <a:t> of </a:t>
            </a:r>
            <a:r>
              <a:rPr lang="en-GB" sz="2400" dirty="0" err="1" smtClean="0"/>
              <a:t>Koç</a:t>
            </a:r>
            <a:r>
              <a:rPr lang="en-GB" sz="2400" dirty="0" smtClean="0"/>
              <a:t> Holding with </a:t>
            </a:r>
            <a:r>
              <a:rPr lang="tr-TR" sz="2400" dirty="0" smtClean="0"/>
              <a:t>Ford </a:t>
            </a:r>
            <a:r>
              <a:rPr lang="tr-TR" sz="2400" dirty="0" err="1" smtClean="0"/>
              <a:t>and</a:t>
            </a:r>
            <a:r>
              <a:rPr lang="tr-TR" sz="2400" dirty="0" smtClean="0"/>
              <a:t> </a:t>
            </a:r>
            <a:r>
              <a:rPr lang="en-GB" sz="2400" dirty="0" smtClean="0"/>
              <a:t>LG Electronics</a:t>
            </a:r>
            <a:r>
              <a:rPr lang="tr-TR" sz="2400" dirty="0" smtClean="0"/>
              <a:t>) in </a:t>
            </a:r>
            <a:r>
              <a:rPr lang="tr-TR" sz="2400" dirty="0" err="1" smtClean="0"/>
              <a:t>order</a:t>
            </a:r>
            <a:r>
              <a:rPr lang="tr-TR" sz="2400" dirty="0" smtClean="0"/>
              <a:t> not </a:t>
            </a:r>
            <a:r>
              <a:rPr lang="tr-TR" sz="2400" dirty="0" err="1" smtClean="0"/>
              <a:t>to</a:t>
            </a:r>
            <a:r>
              <a:rPr lang="tr-TR" sz="2400" dirty="0" smtClean="0"/>
              <a:t> </a:t>
            </a:r>
            <a:r>
              <a:rPr lang="tr-TR" sz="2400" dirty="0" err="1" smtClean="0"/>
              <a:t>close</a:t>
            </a:r>
            <a:r>
              <a:rPr lang="tr-TR" sz="2400" dirty="0" smtClean="0"/>
              <a:t> </a:t>
            </a:r>
            <a:r>
              <a:rPr lang="tr-TR" sz="2400" dirty="0" err="1" smtClean="0"/>
              <a:t>down</a:t>
            </a:r>
            <a:r>
              <a:rPr lang="tr-TR" sz="2400" dirty="0" smtClean="0"/>
              <a:t> </a:t>
            </a:r>
            <a:r>
              <a:rPr lang="tr-TR" sz="2400" dirty="0" err="1" smtClean="0"/>
              <a:t>the</a:t>
            </a:r>
            <a:r>
              <a:rPr lang="tr-TR" sz="2400" dirty="0" smtClean="0"/>
              <a:t> </a:t>
            </a:r>
            <a:r>
              <a:rPr lang="tr-TR" sz="2400" dirty="0" err="1" smtClean="0"/>
              <a:t>factory</a:t>
            </a:r>
            <a:endParaRPr lang="tr-TR" sz="2400" dirty="0" smtClean="0"/>
          </a:p>
          <a:p>
            <a:pPr lvl="1">
              <a:spcAft>
                <a:spcPts val="500"/>
              </a:spcAft>
            </a:pPr>
            <a:r>
              <a:rPr lang="tr-TR" sz="2000" dirty="0" smtClean="0">
                <a:solidFill>
                  <a:srgbClr val="C00000"/>
                </a:solidFill>
              </a:rPr>
              <a:t> </a:t>
            </a:r>
            <a:r>
              <a:rPr lang="en-GB" sz="2000" dirty="0" smtClean="0">
                <a:solidFill>
                  <a:srgbClr val="C00000"/>
                </a:solidFill>
              </a:rPr>
              <a:t>The employees volunteered to work in another factory</a:t>
            </a:r>
            <a:endParaRPr lang="tr-TR" sz="2000" dirty="0" smtClean="0">
              <a:solidFill>
                <a:srgbClr val="C00000"/>
              </a:solidFill>
            </a:endParaRPr>
          </a:p>
          <a:p>
            <a:pPr lvl="1">
              <a:spcAft>
                <a:spcPts val="500"/>
              </a:spcAft>
            </a:pPr>
            <a:r>
              <a:rPr lang="tr-TR" sz="2000" dirty="0" smtClean="0">
                <a:solidFill>
                  <a:srgbClr val="C00000"/>
                </a:solidFill>
              </a:rPr>
              <a:t> </a:t>
            </a:r>
            <a:r>
              <a:rPr lang="en-GB" sz="2000" dirty="0" smtClean="0">
                <a:solidFill>
                  <a:srgbClr val="C00000"/>
                </a:solidFill>
              </a:rPr>
              <a:t>Their employment and social security status were not affected from the change. </a:t>
            </a:r>
            <a:endParaRPr lang="tr-TR" sz="2000" dirty="0" smtClean="0">
              <a:solidFill>
                <a:srgbClr val="C00000"/>
              </a:solidFill>
            </a:endParaRPr>
          </a:p>
          <a:p>
            <a:pPr>
              <a:spcAft>
                <a:spcPts val="500"/>
              </a:spcAft>
            </a:pPr>
            <a:r>
              <a:rPr lang="en-GB" sz="2400" b="1" dirty="0" smtClean="0"/>
              <a:t>MESA </a:t>
            </a:r>
            <a:r>
              <a:rPr lang="tr-TR" sz="2400" b="1" dirty="0" err="1" smtClean="0"/>
              <a:t>Hospital</a:t>
            </a:r>
            <a:r>
              <a:rPr lang="tr-TR" sz="2400" b="1" dirty="0" smtClean="0"/>
              <a:t>: </a:t>
            </a:r>
            <a:r>
              <a:rPr lang="en-GB" sz="2400" dirty="0" smtClean="0"/>
              <a:t>managed to survive the crisis without obtaining loans in order to pay wages, and closed 2009 with a higher profit rate than 2008. </a:t>
            </a:r>
            <a:r>
              <a:rPr lang="tr-TR" sz="2400" dirty="0" smtClean="0"/>
              <a:t>No </a:t>
            </a:r>
            <a:r>
              <a:rPr lang="tr-TR" sz="2400" dirty="0" err="1" smtClean="0"/>
              <a:t>employee</a:t>
            </a:r>
            <a:r>
              <a:rPr lang="tr-TR" sz="2400" dirty="0" smtClean="0"/>
              <a:t> </a:t>
            </a:r>
            <a:r>
              <a:rPr lang="tr-TR" sz="2400" dirty="0" err="1" smtClean="0"/>
              <a:t>was</a:t>
            </a:r>
            <a:r>
              <a:rPr lang="tr-TR" sz="2400" dirty="0" smtClean="0"/>
              <a:t> </a:t>
            </a:r>
            <a:r>
              <a:rPr lang="tr-TR" sz="2400" dirty="0" err="1" smtClean="0"/>
              <a:t>laid</a:t>
            </a:r>
            <a:r>
              <a:rPr lang="tr-TR" sz="2400" dirty="0" smtClean="0"/>
              <a:t> </a:t>
            </a:r>
            <a:r>
              <a:rPr lang="tr-TR" sz="2400" dirty="0" err="1" smtClean="0"/>
              <a:t>off</a:t>
            </a:r>
            <a:r>
              <a:rPr lang="tr-TR" sz="2400" dirty="0" smtClean="0"/>
              <a:t>.</a:t>
            </a:r>
          </a:p>
          <a:p>
            <a:pPr lvl="1">
              <a:spcAft>
                <a:spcPts val="500"/>
              </a:spcAft>
            </a:pPr>
            <a:r>
              <a:rPr lang="tr-TR" sz="2000" dirty="0" smtClean="0">
                <a:solidFill>
                  <a:srgbClr val="C00000"/>
                </a:solidFill>
              </a:rPr>
              <a:t> S</a:t>
            </a:r>
            <a:r>
              <a:rPr lang="en-GB" sz="2000" dirty="0" err="1" smtClean="0">
                <a:solidFill>
                  <a:srgbClr val="C00000"/>
                </a:solidFill>
              </a:rPr>
              <a:t>imple</a:t>
            </a:r>
            <a:r>
              <a:rPr lang="en-GB" sz="2000" dirty="0" smtClean="0">
                <a:solidFill>
                  <a:srgbClr val="C00000"/>
                </a:solidFill>
              </a:rPr>
              <a:t> cost-saving measures</a:t>
            </a:r>
            <a:r>
              <a:rPr lang="tr-TR" sz="2000" dirty="0" smtClean="0">
                <a:solidFill>
                  <a:srgbClr val="C00000"/>
                </a:solidFill>
              </a:rPr>
              <a:t> (</a:t>
            </a:r>
            <a:r>
              <a:rPr lang="tr-TR" sz="2000" dirty="0" err="1" smtClean="0">
                <a:solidFill>
                  <a:srgbClr val="C00000"/>
                </a:solidFill>
              </a:rPr>
              <a:t>lightbulbs</a:t>
            </a:r>
            <a:r>
              <a:rPr lang="tr-TR" sz="2000" dirty="0" smtClean="0">
                <a:solidFill>
                  <a:srgbClr val="C00000"/>
                </a:solidFill>
              </a:rPr>
              <a:t>, </a:t>
            </a:r>
            <a:r>
              <a:rPr lang="tr-TR" sz="2000" dirty="0" err="1" smtClean="0">
                <a:solidFill>
                  <a:srgbClr val="C00000"/>
                </a:solidFill>
              </a:rPr>
              <a:t>elevators</a:t>
            </a:r>
            <a:r>
              <a:rPr lang="tr-TR" sz="2000" dirty="0" smtClean="0">
                <a:solidFill>
                  <a:srgbClr val="C00000"/>
                </a:solidFill>
              </a:rPr>
              <a:t> </a:t>
            </a:r>
            <a:r>
              <a:rPr lang="tr-TR" sz="2000" dirty="0" err="1" smtClean="0">
                <a:solidFill>
                  <a:srgbClr val="C00000"/>
                </a:solidFill>
              </a:rPr>
              <a:t>etc</a:t>
            </a:r>
            <a:r>
              <a:rPr lang="tr-TR" sz="2000" dirty="0" smtClean="0">
                <a:solidFill>
                  <a:srgbClr val="C00000"/>
                </a:solidFill>
              </a:rPr>
              <a:t>.)</a:t>
            </a:r>
          </a:p>
          <a:p>
            <a:pPr lvl="1">
              <a:spcAft>
                <a:spcPts val="500"/>
              </a:spcAft>
            </a:pPr>
            <a:r>
              <a:rPr lang="tr-TR" sz="2000" dirty="0" smtClean="0">
                <a:solidFill>
                  <a:srgbClr val="C00000"/>
                </a:solidFill>
              </a:rPr>
              <a:t> </a:t>
            </a:r>
            <a:r>
              <a:rPr lang="en-GB" sz="2000" dirty="0" smtClean="0">
                <a:solidFill>
                  <a:srgbClr val="C00000"/>
                </a:solidFill>
              </a:rPr>
              <a:t>Close dialogue with workers</a:t>
            </a:r>
            <a:r>
              <a:rPr lang="tr-TR" sz="2000" dirty="0" smtClean="0">
                <a:solidFill>
                  <a:srgbClr val="C00000"/>
                </a:solidFill>
              </a:rPr>
              <a:t>: </a:t>
            </a:r>
            <a:r>
              <a:rPr lang="tr-TR" sz="2000" dirty="0" err="1" smtClean="0">
                <a:solidFill>
                  <a:srgbClr val="C00000"/>
                </a:solidFill>
              </a:rPr>
              <a:t>established</a:t>
            </a:r>
            <a:r>
              <a:rPr lang="tr-TR" sz="2000" dirty="0" smtClean="0">
                <a:solidFill>
                  <a:srgbClr val="C00000"/>
                </a:solidFill>
              </a:rPr>
              <a:t> a </a:t>
            </a:r>
            <a:r>
              <a:rPr lang="tr-TR" sz="2000" dirty="0" err="1" smtClean="0">
                <a:solidFill>
                  <a:srgbClr val="C00000"/>
                </a:solidFill>
              </a:rPr>
              <a:t>council</a:t>
            </a:r>
            <a:r>
              <a:rPr lang="tr-TR" sz="2000" dirty="0" smtClean="0">
                <a:solidFill>
                  <a:srgbClr val="C00000"/>
                </a:solidFill>
              </a:rPr>
              <a:t> </a:t>
            </a:r>
            <a:r>
              <a:rPr lang="tr-TR" sz="2000" dirty="0" err="1" smtClean="0">
                <a:solidFill>
                  <a:srgbClr val="C00000"/>
                </a:solidFill>
              </a:rPr>
              <a:t>from</a:t>
            </a:r>
            <a:r>
              <a:rPr lang="tr-TR" sz="2000" dirty="0" smtClean="0">
                <a:solidFill>
                  <a:srgbClr val="C00000"/>
                </a:solidFill>
              </a:rPr>
              <a:t> </a:t>
            </a:r>
            <a:r>
              <a:rPr lang="tr-TR" sz="2000" dirty="0" err="1" smtClean="0">
                <a:solidFill>
                  <a:srgbClr val="C00000"/>
                </a:solidFill>
              </a:rPr>
              <a:t>staff</a:t>
            </a:r>
            <a:r>
              <a:rPr lang="tr-TR" sz="2000" dirty="0" smtClean="0">
                <a:solidFill>
                  <a:srgbClr val="C00000"/>
                </a:solidFill>
              </a:rPr>
              <a:t> </a:t>
            </a:r>
            <a:r>
              <a:rPr lang="tr-TR" sz="2000" dirty="0" err="1" smtClean="0">
                <a:solidFill>
                  <a:srgbClr val="C00000"/>
                </a:solidFill>
              </a:rPr>
              <a:t>to</a:t>
            </a:r>
            <a:r>
              <a:rPr lang="tr-TR" sz="2000" dirty="0" smtClean="0">
                <a:solidFill>
                  <a:srgbClr val="C00000"/>
                </a:solidFill>
              </a:rPr>
              <a:t> </a:t>
            </a:r>
            <a:r>
              <a:rPr lang="tr-TR" sz="2000" dirty="0" err="1" smtClean="0">
                <a:solidFill>
                  <a:srgbClr val="C00000"/>
                </a:solidFill>
              </a:rPr>
              <a:t>discuss</a:t>
            </a:r>
            <a:r>
              <a:rPr lang="tr-TR" sz="2000" dirty="0" smtClean="0">
                <a:solidFill>
                  <a:srgbClr val="C00000"/>
                </a:solidFill>
              </a:rPr>
              <a:t> </a:t>
            </a:r>
            <a:r>
              <a:rPr lang="tr-TR" sz="2000" dirty="0" err="1" smtClean="0">
                <a:solidFill>
                  <a:srgbClr val="C00000"/>
                </a:solidFill>
              </a:rPr>
              <a:t>cost</a:t>
            </a:r>
            <a:r>
              <a:rPr lang="tr-TR" sz="2000" dirty="0" smtClean="0">
                <a:solidFill>
                  <a:srgbClr val="C00000"/>
                </a:solidFill>
              </a:rPr>
              <a:t> </a:t>
            </a:r>
            <a:r>
              <a:rPr lang="tr-TR" sz="2000" dirty="0" err="1" smtClean="0">
                <a:solidFill>
                  <a:srgbClr val="C00000"/>
                </a:solidFill>
              </a:rPr>
              <a:t>reducing</a:t>
            </a:r>
            <a:r>
              <a:rPr lang="tr-TR" sz="2000" dirty="0" smtClean="0">
                <a:solidFill>
                  <a:srgbClr val="C00000"/>
                </a:solidFill>
              </a:rPr>
              <a:t> </a:t>
            </a:r>
            <a:r>
              <a:rPr lang="tr-TR" sz="2000" dirty="0" err="1" smtClean="0">
                <a:solidFill>
                  <a:srgbClr val="C00000"/>
                </a:solidFill>
              </a:rPr>
              <a:t>measures</a:t>
            </a:r>
            <a:endParaRPr lang="tr-TR" sz="2000" dirty="0" smtClean="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83768" y="5733256"/>
            <a:ext cx="6156176" cy="838200"/>
          </a:xfrm>
        </p:spPr>
        <p:txBody>
          <a:bodyPr/>
          <a:lstStyle/>
          <a:p>
            <a:pPr algn="r"/>
            <a:r>
              <a:rPr lang="tr-TR" sz="3600" dirty="0" err="1" smtClean="0"/>
              <a:t>Policy</a:t>
            </a:r>
            <a:r>
              <a:rPr lang="tr-TR" sz="3600" dirty="0" smtClean="0"/>
              <a:t> </a:t>
            </a:r>
            <a:r>
              <a:rPr lang="tr-TR" sz="3600" dirty="0" err="1" smtClean="0"/>
              <a:t>responses</a:t>
            </a:r>
            <a:r>
              <a:rPr lang="tr-TR" sz="3600" dirty="0" smtClean="0"/>
              <a:t> </a:t>
            </a:r>
            <a:r>
              <a:rPr lang="tr-TR" sz="3600" dirty="0" err="1" smtClean="0"/>
              <a:t>to</a:t>
            </a:r>
            <a:r>
              <a:rPr lang="tr-TR" sz="3600" dirty="0" smtClean="0"/>
              <a:t> </a:t>
            </a:r>
            <a:r>
              <a:rPr lang="tr-TR" sz="3600" dirty="0" err="1" smtClean="0"/>
              <a:t>social</a:t>
            </a:r>
            <a:r>
              <a:rPr lang="tr-TR" sz="3600" dirty="0" smtClean="0"/>
              <a:t> </a:t>
            </a:r>
            <a:r>
              <a:rPr lang="tr-TR" sz="3600" dirty="0" err="1" smtClean="0"/>
              <a:t>dialogue</a:t>
            </a:r>
            <a:endParaRPr lang="tr-TR"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err="1" smtClean="0"/>
              <a:t>Many</a:t>
            </a:r>
            <a:r>
              <a:rPr lang="tr-TR" sz="3200" dirty="0" smtClean="0"/>
              <a:t> </a:t>
            </a:r>
            <a:r>
              <a:rPr lang="tr-TR" sz="3200" dirty="0" err="1" smtClean="0"/>
              <a:t>trade</a:t>
            </a:r>
            <a:r>
              <a:rPr lang="tr-TR" sz="3200" dirty="0" smtClean="0"/>
              <a:t> </a:t>
            </a:r>
            <a:r>
              <a:rPr lang="tr-TR" sz="3200" dirty="0" err="1" smtClean="0"/>
              <a:t>union</a:t>
            </a:r>
            <a:r>
              <a:rPr lang="tr-TR" sz="3200" dirty="0" smtClean="0"/>
              <a:t> </a:t>
            </a:r>
            <a:r>
              <a:rPr lang="tr-TR" sz="3200" dirty="0" err="1" smtClean="0"/>
              <a:t>confederations</a:t>
            </a:r>
            <a:r>
              <a:rPr lang="tr-TR" sz="3200" dirty="0" smtClean="0"/>
              <a:t> </a:t>
            </a:r>
            <a:r>
              <a:rPr lang="tr-TR" sz="3200" dirty="0" err="1" smtClean="0"/>
              <a:t>attended</a:t>
            </a:r>
            <a:r>
              <a:rPr lang="tr-TR" sz="3200" dirty="0" smtClean="0"/>
              <a:t> </a:t>
            </a:r>
            <a:r>
              <a:rPr lang="tr-TR" sz="3200" dirty="0" err="1" smtClean="0"/>
              <a:t>the</a:t>
            </a:r>
            <a:r>
              <a:rPr lang="tr-TR" sz="3200" dirty="0" smtClean="0"/>
              <a:t> </a:t>
            </a:r>
            <a:r>
              <a:rPr lang="tr-TR" sz="3200" dirty="0" err="1" smtClean="0"/>
              <a:t>national</a:t>
            </a:r>
            <a:r>
              <a:rPr lang="tr-TR" sz="3200" dirty="0" smtClean="0"/>
              <a:t> </a:t>
            </a:r>
            <a:r>
              <a:rPr lang="tr-TR" sz="3200" dirty="0" err="1" smtClean="0"/>
              <a:t>debate</a:t>
            </a:r>
            <a:r>
              <a:rPr lang="tr-TR" sz="3200" dirty="0" smtClean="0"/>
              <a:t> in </a:t>
            </a:r>
            <a:r>
              <a:rPr lang="tr-TR" sz="3200" dirty="0" err="1" smtClean="0"/>
              <a:t>Turkey</a:t>
            </a:r>
            <a:endParaRPr lang="tr-TR" sz="3200" dirty="0"/>
          </a:p>
        </p:txBody>
      </p:sp>
      <p:pic>
        <p:nvPicPr>
          <p:cNvPr id="4" name="Picture 2" descr="C:\Users\TOSHIBA\Desktop\IMG_2927.JPG"/>
          <p:cNvPicPr>
            <a:picLocks noChangeAspect="1" noChangeArrowheads="1"/>
          </p:cNvPicPr>
          <p:nvPr/>
        </p:nvPicPr>
        <p:blipFill>
          <a:blip r:embed="rId2" cstate="print"/>
          <a:srcRect t="8283"/>
          <a:stretch>
            <a:fillRect/>
          </a:stretch>
        </p:blipFill>
        <p:spPr bwMode="auto">
          <a:xfrm>
            <a:off x="323528" y="1772816"/>
            <a:ext cx="8064896" cy="4931216"/>
          </a:xfrm>
          <a:prstGeom prst="rect">
            <a:avLst/>
          </a:prstGeom>
          <a:noFill/>
        </p:spPr>
      </p:pic>
      <p:sp>
        <p:nvSpPr>
          <p:cNvPr id="5" name="4 Metin kutusu"/>
          <p:cNvSpPr txBox="1"/>
          <p:nvPr/>
        </p:nvSpPr>
        <p:spPr>
          <a:xfrm rot="16200000">
            <a:off x="7212334" y="4101032"/>
            <a:ext cx="2865528" cy="369332"/>
          </a:xfrm>
          <a:prstGeom prst="rect">
            <a:avLst/>
          </a:prstGeom>
          <a:noFill/>
        </p:spPr>
        <p:txBody>
          <a:bodyPr wrap="none" rtlCol="0">
            <a:spAutoFit/>
          </a:bodyPr>
          <a:lstStyle/>
          <a:p>
            <a:r>
              <a:rPr lang="tr-TR" dirty="0" smtClean="0"/>
              <a:t>TEPAV, 16</a:t>
            </a:r>
            <a:r>
              <a:rPr lang="tr-TR" baseline="30000" dirty="0" smtClean="0"/>
              <a:t>th</a:t>
            </a:r>
            <a:r>
              <a:rPr lang="tr-TR" dirty="0" smtClean="0"/>
              <a:t> </a:t>
            </a:r>
            <a:r>
              <a:rPr lang="tr-TR" dirty="0" err="1" smtClean="0"/>
              <a:t>October</a:t>
            </a:r>
            <a:r>
              <a:rPr lang="tr-TR" dirty="0" smtClean="0"/>
              <a:t> 2012</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smtClean="0"/>
              <a:t>Impact of Social Dialogue (1)</a:t>
            </a:r>
            <a:endParaRPr lang="en-US"/>
          </a:p>
        </p:txBody>
      </p:sp>
      <p:sp>
        <p:nvSpPr>
          <p:cNvPr id="3" name="2 İçerik Yer Tutucusu"/>
          <p:cNvSpPr>
            <a:spLocks noGrp="1"/>
          </p:cNvSpPr>
          <p:nvPr>
            <p:ph idx="1"/>
          </p:nvPr>
        </p:nvSpPr>
        <p:spPr/>
        <p:txBody>
          <a:bodyPr/>
          <a:lstStyle/>
          <a:p>
            <a:pPr>
              <a:spcAft>
                <a:spcPts val="1000"/>
              </a:spcAft>
            </a:pPr>
            <a:r>
              <a:rPr lang="en-US" sz="2800" smtClean="0"/>
              <a:t>TOBB’s project “There is a Remedy for the Crisis” has been the most prominent example of social dialogue that </a:t>
            </a:r>
          </a:p>
          <a:p>
            <a:pPr lvl="1">
              <a:spcAft>
                <a:spcPts val="1000"/>
              </a:spcAft>
            </a:pPr>
            <a:r>
              <a:rPr lang="en-US" sz="2400" smtClean="0"/>
              <a:t> Brings all private sector stakeholders together</a:t>
            </a:r>
          </a:p>
          <a:p>
            <a:pPr lvl="2">
              <a:spcAft>
                <a:spcPts val="1000"/>
              </a:spcAft>
            </a:pPr>
            <a:r>
              <a:rPr lang="en-US" sz="2000" smtClean="0"/>
              <a:t>Employers’ unions, trade unions and occupational unions</a:t>
            </a:r>
          </a:p>
          <a:p>
            <a:pPr lvl="1">
              <a:spcAft>
                <a:spcPts val="1000"/>
              </a:spcAft>
            </a:pPr>
            <a:r>
              <a:rPr lang="en-US" sz="2400" smtClean="0"/>
              <a:t> Demonstrates solidarity around the common purpose of recovery from the crisis as a whole</a:t>
            </a:r>
          </a:p>
          <a:p>
            <a:pPr>
              <a:spcAft>
                <a:spcPts val="1000"/>
              </a:spcAft>
            </a:pPr>
            <a:r>
              <a:rPr lang="en-US" sz="2800" smtClean="0"/>
              <a:t>Impact of the campaign: significant increase in domestic demand and consumer confidence</a:t>
            </a:r>
            <a:endParaRPr lang="en-US" smtClean="0"/>
          </a:p>
          <a:p>
            <a:pPr lvl="1">
              <a:spcAft>
                <a:spcPts val="1000"/>
              </a:spcAft>
            </a:pPr>
            <a:endParaRPr 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646584"/>
            <a:ext cx="8534400" cy="838200"/>
          </a:xfrm>
        </p:spPr>
        <p:txBody>
          <a:bodyPr/>
          <a:lstStyle/>
          <a:p>
            <a:r>
              <a:rPr lang="en-US" dirty="0" smtClean="0"/>
              <a:t>Impact of Social Dialogue (2)</a:t>
            </a:r>
            <a:endParaRPr lang="en-US" dirty="0"/>
          </a:p>
        </p:txBody>
      </p:sp>
      <p:sp>
        <p:nvSpPr>
          <p:cNvPr id="3" name="2 İçerik Yer Tutucusu"/>
          <p:cNvSpPr>
            <a:spLocks noGrp="1"/>
          </p:cNvSpPr>
          <p:nvPr>
            <p:ph idx="1"/>
          </p:nvPr>
        </p:nvSpPr>
        <p:spPr>
          <a:xfrm>
            <a:off x="304800" y="1628800"/>
            <a:ext cx="8534400" cy="4924400"/>
          </a:xfrm>
        </p:spPr>
        <p:txBody>
          <a:bodyPr/>
          <a:lstStyle/>
          <a:p>
            <a:pPr>
              <a:spcAft>
                <a:spcPts val="1000"/>
              </a:spcAft>
            </a:pPr>
            <a:r>
              <a:rPr lang="en-US" dirty="0" smtClean="0"/>
              <a:t>Vocational training through public-private partnership: SKILLS’10</a:t>
            </a:r>
          </a:p>
          <a:p>
            <a:pPr lvl="1">
              <a:spcAft>
                <a:spcPts val="1000"/>
              </a:spcAft>
            </a:pPr>
            <a:r>
              <a:rPr lang="tr-TR" dirty="0" smtClean="0"/>
              <a:t> </a:t>
            </a:r>
            <a:r>
              <a:rPr lang="en-US" dirty="0" smtClean="0"/>
              <a:t>Started as a measure to reduce temporary unemployment</a:t>
            </a:r>
          </a:p>
          <a:p>
            <a:pPr lvl="1">
              <a:spcAft>
                <a:spcPts val="1000"/>
              </a:spcAft>
            </a:pPr>
            <a:r>
              <a:rPr lang="tr-TR" dirty="0" smtClean="0"/>
              <a:t> </a:t>
            </a:r>
            <a:r>
              <a:rPr lang="en-US" dirty="0" smtClean="0"/>
              <a:t>Stakeholders realized it could help solve the structural unemployment problem</a:t>
            </a:r>
          </a:p>
          <a:p>
            <a:pPr lvl="1">
              <a:spcAft>
                <a:spcPts val="1000"/>
              </a:spcAft>
            </a:pPr>
            <a:r>
              <a:rPr lang="tr-TR" dirty="0" smtClean="0"/>
              <a:t> </a:t>
            </a:r>
            <a:r>
              <a:rPr lang="en-US" dirty="0" smtClean="0"/>
              <a:t>Until now; </a:t>
            </a:r>
          </a:p>
          <a:p>
            <a:pPr lvl="2">
              <a:spcAft>
                <a:spcPts val="1000"/>
              </a:spcAft>
            </a:pPr>
            <a:r>
              <a:rPr lang="en-US" dirty="0" smtClean="0"/>
              <a:t>38 thousand trainees have been trained</a:t>
            </a:r>
          </a:p>
          <a:p>
            <a:pPr lvl="2">
              <a:spcAft>
                <a:spcPts val="1000"/>
              </a:spcAft>
            </a:pPr>
            <a:r>
              <a:rPr lang="en-US" dirty="0" smtClean="0"/>
              <a:t>20 thousand trainees were employed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Impact</a:t>
            </a:r>
            <a:r>
              <a:rPr lang="tr-TR" dirty="0" smtClean="0"/>
              <a:t> of </a:t>
            </a:r>
            <a:r>
              <a:rPr lang="tr-TR" dirty="0" err="1" smtClean="0"/>
              <a:t>Social</a:t>
            </a:r>
            <a:r>
              <a:rPr lang="tr-TR" dirty="0" smtClean="0"/>
              <a:t> </a:t>
            </a:r>
            <a:r>
              <a:rPr lang="tr-TR" dirty="0" err="1" smtClean="0"/>
              <a:t>Dialogue</a:t>
            </a:r>
            <a:r>
              <a:rPr lang="tr-TR" dirty="0" smtClean="0"/>
              <a:t> (3)</a:t>
            </a:r>
            <a:endParaRPr lang="tr-TR" dirty="0"/>
          </a:p>
        </p:txBody>
      </p:sp>
      <p:sp>
        <p:nvSpPr>
          <p:cNvPr id="3" name="2 İçerik Yer Tutucusu"/>
          <p:cNvSpPr>
            <a:spLocks noGrp="1"/>
          </p:cNvSpPr>
          <p:nvPr>
            <p:ph idx="1"/>
          </p:nvPr>
        </p:nvSpPr>
        <p:spPr/>
        <p:txBody>
          <a:bodyPr/>
          <a:lstStyle/>
          <a:p>
            <a:pPr>
              <a:spcAft>
                <a:spcPts val="1000"/>
              </a:spcAft>
            </a:pPr>
            <a:r>
              <a:rPr lang="tr-TR" dirty="0" smtClean="0"/>
              <a:t>The </a:t>
            </a:r>
            <a:r>
              <a:rPr lang="tr-TR" dirty="0" err="1" smtClean="0"/>
              <a:t>Confederation</a:t>
            </a:r>
            <a:r>
              <a:rPr lang="tr-TR" dirty="0" smtClean="0"/>
              <a:t> of </a:t>
            </a:r>
            <a:r>
              <a:rPr lang="tr-TR" dirty="0" err="1" smtClean="0"/>
              <a:t>Tradesmen</a:t>
            </a:r>
            <a:r>
              <a:rPr lang="tr-TR" dirty="0" smtClean="0"/>
              <a:t> </a:t>
            </a:r>
            <a:r>
              <a:rPr lang="tr-TR" dirty="0" err="1" smtClean="0"/>
              <a:t>and</a:t>
            </a:r>
            <a:r>
              <a:rPr lang="tr-TR" dirty="0" smtClean="0"/>
              <a:t> </a:t>
            </a:r>
            <a:r>
              <a:rPr lang="tr-TR" dirty="0" err="1" smtClean="0"/>
              <a:t>Craftsmen’s</a:t>
            </a:r>
            <a:r>
              <a:rPr lang="tr-TR" dirty="0" smtClean="0"/>
              <a:t> (TESK) </a:t>
            </a:r>
            <a:r>
              <a:rPr lang="tr-TR" dirty="0" err="1" smtClean="0"/>
              <a:t>accomplishments</a:t>
            </a:r>
            <a:r>
              <a:rPr lang="tr-TR" dirty="0" smtClean="0"/>
              <a:t> </a:t>
            </a:r>
            <a:r>
              <a:rPr lang="tr-TR" dirty="0" err="1" smtClean="0"/>
              <a:t>for</a:t>
            </a:r>
            <a:r>
              <a:rPr lang="tr-TR" dirty="0" smtClean="0"/>
              <a:t> </a:t>
            </a:r>
            <a:r>
              <a:rPr lang="tr-TR" dirty="0" err="1" smtClean="0"/>
              <a:t>policy</a:t>
            </a:r>
            <a:r>
              <a:rPr lang="tr-TR" dirty="0" smtClean="0"/>
              <a:t>: </a:t>
            </a:r>
            <a:r>
              <a:rPr lang="tr-TR" dirty="0" err="1" smtClean="0"/>
              <a:t>Preparing</a:t>
            </a:r>
            <a:r>
              <a:rPr lang="tr-TR" dirty="0" smtClean="0"/>
              <a:t> </a:t>
            </a:r>
            <a:r>
              <a:rPr lang="tr-TR" dirty="0" err="1" smtClean="0"/>
              <a:t>the</a:t>
            </a:r>
            <a:r>
              <a:rPr lang="tr-TR" dirty="0" smtClean="0"/>
              <a:t> </a:t>
            </a:r>
            <a:r>
              <a:rPr lang="tr-TR" dirty="0" err="1" smtClean="0"/>
              <a:t>draft</a:t>
            </a:r>
            <a:r>
              <a:rPr lang="tr-TR" dirty="0" smtClean="0"/>
              <a:t> </a:t>
            </a:r>
            <a:r>
              <a:rPr lang="tr-TR" dirty="0" err="1" smtClean="0"/>
              <a:t>for</a:t>
            </a:r>
            <a:r>
              <a:rPr lang="tr-TR" dirty="0" smtClean="0"/>
              <a:t> </a:t>
            </a:r>
            <a:r>
              <a:rPr lang="tr-TR" dirty="0" err="1" smtClean="0"/>
              <a:t>regulations</a:t>
            </a:r>
            <a:endParaRPr lang="tr-TR" dirty="0" smtClean="0"/>
          </a:p>
          <a:p>
            <a:pPr lvl="1">
              <a:spcAft>
                <a:spcPts val="1000"/>
              </a:spcAft>
            </a:pPr>
            <a:r>
              <a:rPr lang="tr-TR" dirty="0" smtClean="0"/>
              <a:t> </a:t>
            </a:r>
            <a:r>
              <a:rPr lang="tr-TR" dirty="0" err="1" smtClean="0"/>
              <a:t>Restructuring</a:t>
            </a:r>
            <a:r>
              <a:rPr lang="tr-TR" dirty="0" smtClean="0"/>
              <a:t> of </a:t>
            </a:r>
            <a:r>
              <a:rPr lang="tr-TR" dirty="0" err="1" smtClean="0"/>
              <a:t>credit</a:t>
            </a:r>
            <a:r>
              <a:rPr lang="tr-TR" dirty="0" smtClean="0"/>
              <a:t> </a:t>
            </a:r>
            <a:r>
              <a:rPr lang="tr-TR" dirty="0" err="1" smtClean="0"/>
              <a:t>card</a:t>
            </a:r>
            <a:r>
              <a:rPr lang="tr-TR" dirty="0" smtClean="0"/>
              <a:t> </a:t>
            </a:r>
            <a:r>
              <a:rPr lang="tr-TR" dirty="0" err="1" smtClean="0"/>
              <a:t>debt</a:t>
            </a:r>
            <a:endParaRPr lang="tr-TR" dirty="0" smtClean="0"/>
          </a:p>
          <a:p>
            <a:pPr lvl="1">
              <a:spcAft>
                <a:spcPts val="1000"/>
              </a:spcAft>
            </a:pPr>
            <a:r>
              <a:rPr lang="tr-TR" dirty="0" smtClean="0"/>
              <a:t> </a:t>
            </a:r>
            <a:r>
              <a:rPr lang="tr-TR" dirty="0" err="1" smtClean="0"/>
              <a:t>Restructuring</a:t>
            </a:r>
            <a:r>
              <a:rPr lang="tr-TR" dirty="0" smtClean="0"/>
              <a:t> of </a:t>
            </a:r>
            <a:r>
              <a:rPr lang="tr-TR" dirty="0" err="1" smtClean="0"/>
              <a:t>social</a:t>
            </a:r>
            <a:r>
              <a:rPr lang="tr-TR" dirty="0" smtClean="0"/>
              <a:t> </a:t>
            </a:r>
            <a:r>
              <a:rPr lang="tr-TR" dirty="0" err="1" smtClean="0"/>
              <a:t>security</a:t>
            </a:r>
            <a:r>
              <a:rPr lang="tr-TR" dirty="0" smtClean="0"/>
              <a:t> </a:t>
            </a:r>
            <a:r>
              <a:rPr lang="tr-TR" dirty="0" err="1" smtClean="0"/>
              <a:t>contribution</a:t>
            </a:r>
            <a:r>
              <a:rPr lang="tr-TR" dirty="0" smtClean="0"/>
              <a:t> </a:t>
            </a:r>
            <a:r>
              <a:rPr lang="tr-TR" dirty="0" err="1" smtClean="0"/>
              <a:t>payments</a:t>
            </a:r>
            <a:endParaRPr lang="tr-TR" dirty="0" smtClean="0"/>
          </a:p>
          <a:p>
            <a:pPr lvl="1">
              <a:spcAft>
                <a:spcPts val="1000"/>
              </a:spcAft>
            </a:pPr>
            <a:r>
              <a:rPr lang="tr-TR" dirty="0" smtClean="0"/>
              <a:t> </a:t>
            </a:r>
            <a:r>
              <a:rPr lang="tr-TR" dirty="0" err="1" smtClean="0"/>
              <a:t>Restructuring</a:t>
            </a:r>
            <a:r>
              <a:rPr lang="tr-TR" dirty="0" smtClean="0"/>
              <a:t> of </a:t>
            </a:r>
            <a:r>
              <a:rPr lang="tr-TR" dirty="0" err="1" smtClean="0"/>
              <a:t>assets</a:t>
            </a:r>
            <a:r>
              <a:rPr lang="tr-TR" dirty="0" smtClean="0"/>
              <a:t> </a:t>
            </a:r>
            <a:r>
              <a:rPr lang="tr-TR" dirty="0" err="1" smtClean="0"/>
              <a:t>transeffered</a:t>
            </a:r>
            <a:r>
              <a:rPr lang="tr-TR" dirty="0" smtClean="0"/>
              <a:t> </a:t>
            </a:r>
            <a:r>
              <a:rPr lang="tr-TR" dirty="0" err="1" smtClean="0"/>
              <a:t>to</a:t>
            </a:r>
            <a:r>
              <a:rPr lang="tr-TR" dirty="0" smtClean="0"/>
              <a:t> </a:t>
            </a:r>
            <a:r>
              <a:rPr lang="tr-TR" dirty="0" err="1" smtClean="0"/>
              <a:t>asset</a:t>
            </a:r>
            <a:r>
              <a:rPr lang="tr-TR" dirty="0" smtClean="0"/>
              <a:t> </a:t>
            </a:r>
            <a:r>
              <a:rPr lang="tr-TR" dirty="0" err="1" smtClean="0"/>
              <a:t>management</a:t>
            </a:r>
            <a:r>
              <a:rPr lang="tr-TR" dirty="0" smtClean="0"/>
              <a:t> </a:t>
            </a:r>
            <a:r>
              <a:rPr lang="tr-TR" dirty="0" err="1" smtClean="0"/>
              <a:t>companies</a:t>
            </a:r>
            <a:endParaRPr lang="tr-TR"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20688"/>
            <a:ext cx="8534400" cy="650776"/>
          </a:xfrm>
        </p:spPr>
        <p:txBody>
          <a:bodyPr/>
          <a:lstStyle/>
          <a:p>
            <a:r>
              <a:rPr lang="tr-TR" sz="3200" dirty="0" err="1" smtClean="0"/>
              <a:t>Development</a:t>
            </a:r>
            <a:r>
              <a:rPr lang="tr-TR" sz="3200" dirty="0" smtClean="0"/>
              <a:t> of an IR </a:t>
            </a:r>
            <a:r>
              <a:rPr lang="tr-TR" sz="3200" dirty="0" err="1" smtClean="0"/>
              <a:t>System</a:t>
            </a:r>
            <a:r>
              <a:rPr lang="tr-TR" sz="3200" dirty="0" smtClean="0"/>
              <a:t> in Turkey</a:t>
            </a:r>
            <a:endParaRPr lang="tr-TR" sz="3200" dirty="0"/>
          </a:p>
        </p:txBody>
      </p:sp>
      <p:sp>
        <p:nvSpPr>
          <p:cNvPr id="3" name="2 İçerik Yer Tutucusu"/>
          <p:cNvSpPr>
            <a:spLocks noGrp="1"/>
          </p:cNvSpPr>
          <p:nvPr>
            <p:ph idx="1"/>
          </p:nvPr>
        </p:nvSpPr>
        <p:spPr>
          <a:xfrm>
            <a:off x="5076056" y="1412776"/>
            <a:ext cx="3835152" cy="1872208"/>
          </a:xfrm>
        </p:spPr>
        <p:txBody>
          <a:bodyPr/>
          <a:lstStyle/>
          <a:p>
            <a:r>
              <a:rPr lang="en-US" sz="2000" dirty="0" smtClean="0"/>
              <a:t>1950s</a:t>
            </a:r>
            <a:r>
              <a:rPr lang="tr-TR" sz="2000" dirty="0" smtClean="0"/>
              <a:t>: </a:t>
            </a:r>
            <a:r>
              <a:rPr lang="en-US" sz="2000" dirty="0" smtClean="0"/>
              <a:t>The first well-established unions</a:t>
            </a:r>
          </a:p>
          <a:p>
            <a:pPr marL="342900" lvl="1" indent="-342900">
              <a:buClr>
                <a:srgbClr val="E60000"/>
              </a:buClr>
              <a:buSzPct val="85000"/>
              <a:buFont typeface="Wingdings" pitchFamily="2" charset="2"/>
              <a:buChar char="n"/>
            </a:pPr>
            <a:r>
              <a:rPr lang="en-US" sz="2000" dirty="0" smtClean="0"/>
              <a:t>1961 Constitution</a:t>
            </a:r>
            <a:r>
              <a:rPr lang="tr-TR" sz="2000" dirty="0" smtClean="0"/>
              <a:t>: A</a:t>
            </a:r>
            <a:r>
              <a:rPr lang="en-US" sz="2000" dirty="0" smtClean="0"/>
              <a:t> relatively more liberal environment</a:t>
            </a:r>
            <a:endParaRPr lang="tr-TR" sz="2000" dirty="0" smtClean="0"/>
          </a:p>
        </p:txBody>
      </p:sp>
      <p:graphicFrame>
        <p:nvGraphicFramePr>
          <p:cNvPr id="5" name="C 1"/>
          <p:cNvGraphicFramePr/>
          <p:nvPr/>
        </p:nvGraphicFramePr>
        <p:xfrm>
          <a:off x="251520" y="4293096"/>
          <a:ext cx="4320480" cy="2564904"/>
        </p:xfrm>
        <a:graphic>
          <a:graphicData uri="http://schemas.openxmlformats.org/drawingml/2006/chart">
            <c:chart xmlns:c="http://schemas.openxmlformats.org/drawingml/2006/chart" xmlns:r="http://schemas.openxmlformats.org/officeDocument/2006/relationships" r:id="rId2"/>
          </a:graphicData>
        </a:graphic>
      </p:graphicFrame>
      <p:sp>
        <p:nvSpPr>
          <p:cNvPr id="6" name="2 İçerik Yer Tutucusu"/>
          <p:cNvSpPr txBox="1">
            <a:spLocks/>
          </p:cNvSpPr>
          <p:nvPr/>
        </p:nvSpPr>
        <p:spPr bwMode="auto">
          <a:xfrm>
            <a:off x="5076056" y="3356992"/>
            <a:ext cx="3888432" cy="3240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2000" b="0" i="0" u="none" strike="noStrike" kern="0" cap="none" spc="0" normalizeH="0" baseline="0" noProof="0" dirty="0" smtClean="0">
                <a:ln>
                  <a:noFill/>
                </a:ln>
                <a:solidFill>
                  <a:schemeClr val="tx1"/>
                </a:solidFill>
                <a:effectLst/>
                <a:uLnTx/>
                <a:uFillTx/>
                <a:latin typeface="+mn-lt"/>
                <a:ea typeface="+mn-ea"/>
                <a:cs typeface="+mn-cs"/>
              </a:rPr>
              <a:t>1980 </a:t>
            </a:r>
            <a:r>
              <a:rPr kumimoji="0" lang="tr-TR" sz="2000" b="0" i="0" u="none" strike="noStrike" kern="0" cap="none" spc="0" normalizeH="0" baseline="0" noProof="0" dirty="0" err="1" smtClean="0">
                <a:ln>
                  <a:noFill/>
                </a:ln>
                <a:solidFill>
                  <a:schemeClr val="tx1"/>
                </a:solidFill>
                <a:effectLst/>
                <a:uLnTx/>
                <a:uFillTx/>
                <a:latin typeface="+mn-lt"/>
                <a:ea typeface="+mn-ea"/>
                <a:cs typeface="+mn-cs"/>
              </a:rPr>
              <a:t>military</a:t>
            </a:r>
            <a:r>
              <a:rPr kumimoji="0" lang="tr-TR" sz="2000" b="0" i="0" u="none" strike="noStrike" kern="0" cap="none" spc="0" normalizeH="0" baseline="0" noProof="0" dirty="0" smtClean="0">
                <a:ln>
                  <a:noFill/>
                </a:ln>
                <a:solidFill>
                  <a:schemeClr val="tx1"/>
                </a:solidFill>
                <a:effectLst/>
                <a:uLnTx/>
                <a:uFillTx/>
                <a:latin typeface="+mn-lt"/>
                <a:ea typeface="+mn-ea"/>
                <a:cs typeface="+mn-cs"/>
              </a:rPr>
              <a:t> </a:t>
            </a:r>
            <a:r>
              <a:rPr kumimoji="0" lang="tr-TR" sz="2000" b="0" i="0" u="none" strike="noStrike" kern="0" cap="none" spc="0" normalizeH="0" baseline="0" noProof="0" dirty="0" err="1" smtClean="0">
                <a:ln>
                  <a:noFill/>
                </a:ln>
                <a:solidFill>
                  <a:schemeClr val="tx1"/>
                </a:solidFill>
                <a:effectLst/>
                <a:uLnTx/>
                <a:uFillTx/>
                <a:latin typeface="+mn-lt"/>
                <a:ea typeface="+mn-ea"/>
                <a:cs typeface="+mn-cs"/>
              </a:rPr>
              <a:t>intervention</a:t>
            </a:r>
            <a:r>
              <a:rPr kumimoji="0" lang="tr-TR" sz="2000" b="0" i="0" u="none" strike="noStrike" kern="0" cap="none" spc="0" normalizeH="0" baseline="0" noProof="0" dirty="0" smtClean="0">
                <a:ln>
                  <a:noFill/>
                </a:ln>
                <a:solidFill>
                  <a:schemeClr val="tx1"/>
                </a:solidFill>
                <a:effectLst/>
                <a:uLnTx/>
                <a:uFillTx/>
                <a:latin typeface="+mn-lt"/>
                <a:ea typeface="+mn-ea"/>
                <a:cs typeface="+mn-cs"/>
              </a:rPr>
              <a:t>: </a:t>
            </a:r>
            <a:r>
              <a:rPr kumimoji="0" lang="tr-TR" sz="2000" b="0" i="0" u="none" strike="noStrike" kern="0" cap="none" spc="0" normalizeH="0" baseline="0" noProof="0" dirty="0" err="1" smtClean="0">
                <a:ln>
                  <a:noFill/>
                </a:ln>
                <a:solidFill>
                  <a:schemeClr val="tx1"/>
                </a:solidFill>
                <a:effectLst/>
                <a:uLnTx/>
                <a:uFillTx/>
                <a:latin typeface="+mn-lt"/>
                <a:ea typeface="+mn-ea"/>
                <a:cs typeface="+mn-cs"/>
              </a:rPr>
              <a:t>suppression</a:t>
            </a:r>
            <a:r>
              <a:rPr kumimoji="0" lang="tr-TR" sz="2000" b="0" i="0" u="none" strike="noStrike" kern="0" cap="none" spc="0" normalizeH="0" baseline="0" noProof="0" dirty="0" smtClean="0">
                <a:ln>
                  <a:noFill/>
                </a:ln>
                <a:solidFill>
                  <a:schemeClr val="tx1"/>
                </a:solidFill>
                <a:effectLst/>
                <a:uLnTx/>
                <a:uFillTx/>
                <a:latin typeface="+mn-lt"/>
                <a:ea typeface="+mn-ea"/>
                <a:cs typeface="+mn-cs"/>
              </a:rPr>
              <a:t> of </a:t>
            </a:r>
            <a:r>
              <a:rPr kumimoji="0" lang="tr-TR" sz="2000" b="0" i="0" u="none" strike="noStrike" kern="0" cap="none" spc="0" normalizeH="0" baseline="0" noProof="0" dirty="0" err="1" smtClean="0">
                <a:ln>
                  <a:noFill/>
                </a:ln>
                <a:solidFill>
                  <a:schemeClr val="tx1"/>
                </a:solidFill>
                <a:effectLst/>
                <a:uLnTx/>
                <a:uFillTx/>
                <a:latin typeface="+mn-lt"/>
                <a:ea typeface="+mn-ea"/>
                <a:cs typeface="+mn-cs"/>
              </a:rPr>
              <a:t>trade</a:t>
            </a:r>
            <a:r>
              <a:rPr kumimoji="0" lang="tr-TR" sz="2000" b="0" i="0" u="none" strike="noStrike" kern="0" cap="none" spc="0" normalizeH="0" baseline="0" noProof="0" dirty="0" smtClean="0">
                <a:ln>
                  <a:noFill/>
                </a:ln>
                <a:solidFill>
                  <a:schemeClr val="tx1"/>
                </a:solidFill>
                <a:effectLst/>
                <a:uLnTx/>
                <a:uFillTx/>
                <a:latin typeface="+mn-lt"/>
                <a:ea typeface="+mn-ea"/>
                <a:cs typeface="+mn-cs"/>
              </a:rPr>
              <a:t> </a:t>
            </a:r>
            <a:r>
              <a:rPr kumimoji="0" lang="tr-TR" sz="2000" b="0" i="0" u="none" strike="noStrike" kern="0" cap="none" spc="0" normalizeH="0" baseline="0" noProof="0" dirty="0" err="1" smtClean="0">
                <a:ln>
                  <a:noFill/>
                </a:ln>
                <a:solidFill>
                  <a:schemeClr val="tx1"/>
                </a:solidFill>
                <a:effectLst/>
                <a:uLnTx/>
                <a:uFillTx/>
                <a:latin typeface="+mn-lt"/>
                <a:ea typeface="+mn-ea"/>
                <a:cs typeface="+mn-cs"/>
              </a:rPr>
              <a:t>unions</a:t>
            </a:r>
            <a:endParaRPr kumimoji="0" lang="tr-TR"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b="0" i="0" u="none" strike="noStrike" kern="0" cap="none" spc="0" normalizeH="0" baseline="0" noProof="0" dirty="0" err="1" smtClean="0">
                <a:ln>
                  <a:noFill/>
                </a:ln>
                <a:solidFill>
                  <a:schemeClr val="tx1"/>
                </a:solidFill>
                <a:effectLst/>
                <a:uLnTx/>
                <a:uFillTx/>
                <a:latin typeface="+mn-lt"/>
                <a:cs typeface="+mn-cs"/>
              </a:rPr>
              <a:t>constitution</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and</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trade</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union</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laws</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were</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changed</a:t>
            </a:r>
            <a:endParaRPr kumimoji="0" lang="tr-TR"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b="0" i="0" u="none" strike="noStrike" kern="0" cap="none" spc="0" normalizeH="0" baseline="0" noProof="0" dirty="0" err="1" smtClean="0">
                <a:ln>
                  <a:noFill/>
                </a:ln>
                <a:solidFill>
                  <a:schemeClr val="tx1"/>
                </a:solidFill>
                <a:effectLst/>
                <a:uLnTx/>
                <a:uFillTx/>
                <a:latin typeface="+mn-lt"/>
                <a:cs typeface="+mn-cs"/>
              </a:rPr>
              <a:t>Trade</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union</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development</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suspended</a:t>
            </a:r>
            <a:endParaRPr kumimoji="0" lang="tr-TR"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b="0" i="0" u="none" strike="noStrike" kern="0" cap="none" spc="0" normalizeH="0" baseline="0" noProof="0" dirty="0" err="1" smtClean="0">
                <a:ln>
                  <a:noFill/>
                </a:ln>
                <a:solidFill>
                  <a:schemeClr val="tx1"/>
                </a:solidFill>
                <a:effectLst/>
                <a:uLnTx/>
                <a:uFillTx/>
                <a:latin typeface="+mn-lt"/>
                <a:cs typeface="+mn-cs"/>
              </a:rPr>
              <a:t>Some</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trade</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unions</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were</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closed</a:t>
            </a:r>
            <a:endParaRPr kumimoji="0" lang="tr-TR"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tr-TR" b="0" i="0" u="none" strike="noStrike" kern="0" cap="none" spc="0" normalizeH="0" baseline="0" noProof="0" dirty="0" err="1" smtClean="0">
                <a:ln>
                  <a:noFill/>
                </a:ln>
                <a:solidFill>
                  <a:schemeClr val="tx1"/>
                </a:solidFill>
                <a:effectLst/>
                <a:uLnTx/>
                <a:uFillTx/>
                <a:latin typeface="+mn-lt"/>
                <a:cs typeface="+mn-cs"/>
              </a:rPr>
              <a:t>Unions</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lost</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influence</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and</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informal</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employment</a:t>
            </a:r>
            <a:r>
              <a:rPr kumimoji="0" lang="tr-TR" b="0" i="0" u="none" strike="noStrike" kern="0" cap="none" spc="0" normalizeH="0" baseline="0" noProof="0" dirty="0" smtClean="0">
                <a:ln>
                  <a:noFill/>
                </a:ln>
                <a:solidFill>
                  <a:schemeClr val="tx1"/>
                </a:solidFill>
                <a:effectLst/>
                <a:uLnTx/>
                <a:uFillTx/>
                <a:latin typeface="+mn-lt"/>
                <a:cs typeface="+mn-cs"/>
              </a:rPr>
              <a:t> </a:t>
            </a:r>
            <a:r>
              <a:rPr kumimoji="0" lang="tr-TR" b="0" i="0" u="none" strike="noStrike" kern="0" cap="none" spc="0" normalizeH="0" baseline="0" noProof="0" dirty="0" err="1" smtClean="0">
                <a:ln>
                  <a:noFill/>
                </a:ln>
                <a:solidFill>
                  <a:schemeClr val="tx1"/>
                </a:solidFill>
                <a:effectLst/>
                <a:uLnTx/>
                <a:uFillTx/>
                <a:latin typeface="+mn-lt"/>
                <a:cs typeface="+mn-cs"/>
              </a:rPr>
              <a:t>increased</a:t>
            </a:r>
            <a:endParaRPr kumimoji="0" lang="tr-TR" b="0" i="0" u="none" strike="noStrike" kern="0" cap="none" spc="0" normalizeH="0" baseline="0" noProof="0" dirty="0" smtClean="0">
              <a:ln>
                <a:noFill/>
              </a:ln>
              <a:solidFill>
                <a:schemeClr val="tx1"/>
              </a:solidFill>
              <a:effectLst/>
              <a:uLnTx/>
              <a:uFillTx/>
              <a:latin typeface="+mn-lt"/>
              <a:cs typeface="+mn-cs"/>
            </a:endParaRPr>
          </a:p>
        </p:txBody>
      </p:sp>
      <p:sp>
        <p:nvSpPr>
          <p:cNvPr id="8" name="7 Metin kutusu"/>
          <p:cNvSpPr txBox="1"/>
          <p:nvPr/>
        </p:nvSpPr>
        <p:spPr>
          <a:xfrm>
            <a:off x="8001187" y="6581001"/>
            <a:ext cx="1142813" cy="276999"/>
          </a:xfrm>
          <a:prstGeom prst="rect">
            <a:avLst/>
          </a:prstGeom>
          <a:noFill/>
        </p:spPr>
        <p:txBody>
          <a:bodyPr wrap="none" rtlCol="0">
            <a:spAutoFit/>
          </a:bodyPr>
          <a:lstStyle/>
          <a:p>
            <a:r>
              <a:rPr lang="tr-TR" sz="1200" dirty="0" err="1" smtClean="0"/>
              <a:t>Source</a:t>
            </a:r>
            <a:r>
              <a:rPr lang="tr-TR" sz="1200" dirty="0" smtClean="0"/>
              <a:t>: OECD</a:t>
            </a:r>
            <a:endParaRPr lang="tr-TR" sz="1200" dirty="0"/>
          </a:p>
        </p:txBody>
      </p:sp>
      <p:graphicFrame>
        <p:nvGraphicFramePr>
          <p:cNvPr id="9" name="1 Grafik"/>
          <p:cNvGraphicFramePr/>
          <p:nvPr/>
        </p:nvGraphicFramePr>
        <p:xfrm>
          <a:off x="179512" y="1340768"/>
          <a:ext cx="4824536" cy="31409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Impact</a:t>
            </a:r>
            <a:r>
              <a:rPr lang="tr-TR" dirty="0" smtClean="0"/>
              <a:t> of </a:t>
            </a:r>
            <a:r>
              <a:rPr lang="tr-TR" dirty="0" err="1" smtClean="0"/>
              <a:t>Social</a:t>
            </a:r>
            <a:r>
              <a:rPr lang="tr-TR" dirty="0" smtClean="0"/>
              <a:t> </a:t>
            </a:r>
            <a:r>
              <a:rPr lang="tr-TR" dirty="0" err="1" smtClean="0"/>
              <a:t>Dialogue</a:t>
            </a:r>
            <a:r>
              <a:rPr lang="tr-TR" dirty="0" smtClean="0"/>
              <a:t> (4)</a:t>
            </a:r>
            <a:endParaRPr lang="tr-TR" dirty="0"/>
          </a:p>
        </p:txBody>
      </p:sp>
      <p:sp>
        <p:nvSpPr>
          <p:cNvPr id="3" name="2 İçerik Yer Tutucusu"/>
          <p:cNvSpPr>
            <a:spLocks noGrp="1"/>
          </p:cNvSpPr>
          <p:nvPr>
            <p:ph idx="1"/>
          </p:nvPr>
        </p:nvSpPr>
        <p:spPr/>
        <p:txBody>
          <a:bodyPr/>
          <a:lstStyle/>
          <a:p>
            <a:r>
              <a:rPr lang="en-GB" sz="2400" dirty="0" smtClean="0"/>
              <a:t>TÜRK-İŞ </a:t>
            </a:r>
            <a:r>
              <a:rPr lang="tr-TR" sz="2400" dirty="0" err="1" smtClean="0"/>
              <a:t>contributed</a:t>
            </a:r>
            <a:r>
              <a:rPr lang="en-GB" sz="2400" dirty="0" smtClean="0"/>
              <a:t> several </a:t>
            </a:r>
            <a:r>
              <a:rPr lang="tr-TR" sz="2400" dirty="0" err="1" smtClean="0"/>
              <a:t>other</a:t>
            </a:r>
            <a:r>
              <a:rPr lang="tr-TR" sz="2400" dirty="0" smtClean="0"/>
              <a:t> </a:t>
            </a:r>
            <a:r>
              <a:rPr lang="en-GB" sz="2400" dirty="0" smtClean="0"/>
              <a:t>measures that would protect workers from being laid off </a:t>
            </a:r>
            <a:r>
              <a:rPr lang="tr-TR" sz="2400" dirty="0" err="1" smtClean="0"/>
              <a:t>due</a:t>
            </a:r>
            <a:r>
              <a:rPr lang="tr-TR" sz="2400" dirty="0" smtClean="0"/>
              <a:t> </a:t>
            </a:r>
            <a:r>
              <a:rPr lang="tr-TR" sz="2400" dirty="0" err="1" smtClean="0"/>
              <a:t>to</a:t>
            </a:r>
            <a:r>
              <a:rPr lang="tr-TR" sz="2400" dirty="0" smtClean="0"/>
              <a:t> </a:t>
            </a:r>
            <a:r>
              <a:rPr lang="en-GB" sz="2400" dirty="0" smtClean="0"/>
              <a:t>the global economic crisis</a:t>
            </a:r>
            <a:r>
              <a:rPr lang="tr-TR" sz="2400" dirty="0" smtClean="0"/>
              <a:t>:</a:t>
            </a:r>
          </a:p>
          <a:p>
            <a:pPr lvl="1"/>
            <a:r>
              <a:rPr lang="en-GB" sz="2000" dirty="0" smtClean="0"/>
              <a:t>Provision of a condition on the social security contributions, stating that no worker should be laid off on account of the crisis</a:t>
            </a:r>
            <a:endParaRPr lang="tr-TR" sz="2000" dirty="0" smtClean="0"/>
          </a:p>
          <a:p>
            <a:pPr lvl="1"/>
            <a:r>
              <a:rPr lang="en-GB" sz="2000" dirty="0" smtClean="0"/>
              <a:t>Restructuring of debts, d</a:t>
            </a:r>
            <a:r>
              <a:rPr lang="tr-TR" sz="2000" dirty="0" err="1" smtClean="0"/>
              <a:t>rafted</a:t>
            </a:r>
            <a:r>
              <a:rPr lang="en-GB" sz="2000" dirty="0" smtClean="0"/>
              <a:t> by TESK, should include consumer credits and credit card debts</a:t>
            </a:r>
            <a:endParaRPr lang="tr-TR" sz="2000" dirty="0" smtClean="0"/>
          </a:p>
          <a:p>
            <a:pPr lvl="1"/>
            <a:r>
              <a:rPr lang="en-GB" sz="2000" dirty="0" smtClean="0"/>
              <a:t>Utilization and increase of unemployment benefits, using the Unemployment Insurance Fund</a:t>
            </a:r>
            <a:endParaRPr lang="tr-TR" sz="2000" dirty="0" smtClean="0"/>
          </a:p>
          <a:p>
            <a:pPr lvl="1"/>
            <a:r>
              <a:rPr lang="en-GB" sz="2000" dirty="0" smtClean="0"/>
              <a:t>Protection and improvement of the right to acquire severance payments </a:t>
            </a:r>
            <a:endParaRPr lang="tr-TR" sz="2000" dirty="0" smtClean="0"/>
          </a:p>
          <a:p>
            <a:pPr lvl="1"/>
            <a:r>
              <a:rPr lang="en-GB" sz="2000" dirty="0" smtClean="0"/>
              <a:t>Increasing the purchasing power</a:t>
            </a:r>
            <a:r>
              <a:rPr lang="tr-TR" sz="2000" dirty="0" smtClean="0"/>
              <a:t>,</a:t>
            </a:r>
            <a:r>
              <a:rPr lang="en-GB" sz="2000" dirty="0" smtClean="0"/>
              <a:t> and</a:t>
            </a:r>
            <a:r>
              <a:rPr lang="tr-TR" sz="2000" dirty="0" smtClean="0"/>
              <a:t> </a:t>
            </a:r>
            <a:r>
              <a:rPr lang="en-GB" sz="2000" dirty="0" smtClean="0"/>
              <a:t>therefore domestic demand of public sector employees by </a:t>
            </a:r>
            <a:r>
              <a:rPr lang="tr-TR" sz="2000" dirty="0" err="1" smtClean="0"/>
              <a:t>granting</a:t>
            </a:r>
            <a:r>
              <a:rPr lang="tr-TR" sz="2000" dirty="0" smtClean="0"/>
              <a:t> </a:t>
            </a:r>
            <a:r>
              <a:rPr lang="en-GB" sz="2000" dirty="0" smtClean="0"/>
              <a:t> </a:t>
            </a:r>
            <a:r>
              <a:rPr lang="tr-TR" sz="2000" dirty="0" err="1" smtClean="0"/>
              <a:t>them</a:t>
            </a:r>
            <a:r>
              <a:rPr lang="tr-TR" sz="2000" dirty="0" smtClean="0"/>
              <a:t> </a:t>
            </a:r>
            <a:r>
              <a:rPr lang="tr-TR" sz="2000" dirty="0" err="1" smtClean="0"/>
              <a:t>the</a:t>
            </a:r>
            <a:r>
              <a:rPr lang="tr-TR" sz="2000" dirty="0" smtClean="0"/>
              <a:t> </a:t>
            </a:r>
            <a:r>
              <a:rPr lang="tr-TR" sz="2000" dirty="0" err="1" smtClean="0"/>
              <a:t>right</a:t>
            </a:r>
            <a:r>
              <a:rPr lang="tr-TR" sz="2000" dirty="0" smtClean="0"/>
              <a:t> </a:t>
            </a:r>
            <a:r>
              <a:rPr lang="tr-TR" sz="2000" dirty="0" err="1" smtClean="0"/>
              <a:t>for</a:t>
            </a:r>
            <a:r>
              <a:rPr lang="tr-TR" sz="2000" dirty="0" smtClean="0"/>
              <a:t> </a:t>
            </a:r>
            <a:r>
              <a:rPr lang="en-GB" sz="2000" dirty="0" smtClean="0"/>
              <a:t>collective bargaining.</a:t>
            </a:r>
            <a:endParaRPr lang="tr-TR" sz="2000" dirty="0" smtClean="0"/>
          </a:p>
          <a:p>
            <a:endParaRPr lang="tr-T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6112" y="689992"/>
            <a:ext cx="8534400" cy="578768"/>
          </a:xfrm>
        </p:spPr>
        <p:txBody>
          <a:bodyPr/>
          <a:lstStyle/>
          <a:p>
            <a:r>
              <a:rPr lang="en-US" sz="3600" smtClean="0"/>
              <a:t>Conclusion</a:t>
            </a:r>
            <a:endParaRPr lang="en-US" sz="3600"/>
          </a:p>
        </p:txBody>
      </p:sp>
      <p:sp>
        <p:nvSpPr>
          <p:cNvPr id="3" name="2 İçerik Yer Tutucusu"/>
          <p:cNvSpPr>
            <a:spLocks noGrp="1"/>
          </p:cNvSpPr>
          <p:nvPr>
            <p:ph idx="1"/>
          </p:nvPr>
        </p:nvSpPr>
        <p:spPr>
          <a:xfrm>
            <a:off x="323528" y="1268760"/>
            <a:ext cx="8568952" cy="5589240"/>
          </a:xfrm>
        </p:spPr>
        <p:txBody>
          <a:bodyPr/>
          <a:lstStyle/>
          <a:p>
            <a:pPr>
              <a:spcAft>
                <a:spcPts val="1000"/>
              </a:spcAft>
            </a:pPr>
            <a:r>
              <a:rPr lang="en-US" sz="2400" dirty="0" smtClean="0"/>
              <a:t>The traditional social dialogue mechanisms has not been working effectively in Turkey. </a:t>
            </a:r>
          </a:p>
          <a:p>
            <a:pPr>
              <a:spcAft>
                <a:spcPts val="1000"/>
              </a:spcAft>
            </a:pPr>
            <a:r>
              <a:rPr lang="en-US" sz="2400" dirty="0" smtClean="0"/>
              <a:t>The Turkish government was relatively late in responding to the global crisis. </a:t>
            </a:r>
          </a:p>
          <a:p>
            <a:pPr lvl="1">
              <a:spcAft>
                <a:spcPts val="1000"/>
              </a:spcAft>
            </a:pPr>
            <a:r>
              <a:rPr lang="en-US" sz="2000" dirty="0" smtClean="0"/>
              <a:t>This situation helped social dialogue partners to come together and act collectively</a:t>
            </a:r>
          </a:p>
          <a:p>
            <a:pPr lvl="1">
              <a:spcAft>
                <a:spcPts val="1000"/>
              </a:spcAft>
            </a:pPr>
            <a:r>
              <a:rPr lang="en-US" sz="2000" dirty="0" smtClean="0"/>
              <a:t>The private sector cooperated in responding to the crisis</a:t>
            </a:r>
          </a:p>
          <a:p>
            <a:pPr lvl="1">
              <a:spcAft>
                <a:spcPts val="1000"/>
              </a:spcAft>
            </a:pPr>
            <a:r>
              <a:rPr lang="en-US" sz="2000" dirty="0" smtClean="0"/>
              <a:t>Past crisis experiences in Turkey was a significant factor that caused Turkey not to be affected severely from the crisis</a:t>
            </a:r>
          </a:p>
          <a:p>
            <a:pPr>
              <a:spcAft>
                <a:spcPts val="1000"/>
              </a:spcAft>
            </a:pPr>
            <a:r>
              <a:rPr lang="en-US" sz="2400" dirty="0" smtClean="0"/>
              <a:t>If the changes in the new legislation open the channels for social dialogue in Turkey, it will be a very significant step</a:t>
            </a:r>
          </a:p>
          <a:p>
            <a:pPr lvl="1">
              <a:spcAft>
                <a:spcPts val="1000"/>
              </a:spcAft>
            </a:pPr>
            <a:r>
              <a:rPr lang="en-US" sz="2000" dirty="0" smtClean="0"/>
              <a:t>Such strong dialogue legislation, platforms, and mechanisms would help Turkey minimize the effects of a possible future crisis.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Key</a:t>
            </a:r>
            <a:r>
              <a:rPr lang="tr-TR" dirty="0" smtClean="0"/>
              <a:t> </a:t>
            </a:r>
            <a:r>
              <a:rPr lang="tr-TR" dirty="0" err="1" smtClean="0"/>
              <a:t>statistics</a:t>
            </a:r>
            <a:endParaRPr lang="tr-TR" dirty="0"/>
          </a:p>
        </p:txBody>
      </p:sp>
      <p:graphicFrame>
        <p:nvGraphicFramePr>
          <p:cNvPr id="4" name="1 Grafik"/>
          <p:cNvGraphicFramePr/>
          <p:nvPr/>
        </p:nvGraphicFramePr>
        <p:xfrm>
          <a:off x="179512" y="1844824"/>
          <a:ext cx="4248472" cy="460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2 Grafik"/>
          <p:cNvGraphicFramePr/>
          <p:nvPr/>
        </p:nvGraphicFramePr>
        <p:xfrm>
          <a:off x="4572000" y="1844824"/>
          <a:ext cx="4392488"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4 Metin kutusu"/>
          <p:cNvSpPr txBox="1"/>
          <p:nvPr/>
        </p:nvSpPr>
        <p:spPr>
          <a:xfrm>
            <a:off x="5017101" y="6581001"/>
            <a:ext cx="4126899" cy="276999"/>
          </a:xfrm>
          <a:prstGeom prst="rect">
            <a:avLst/>
          </a:prstGeom>
          <a:noFill/>
        </p:spPr>
        <p:txBody>
          <a:bodyPr wrap="none" rtlCol="0">
            <a:spAutoFit/>
          </a:bodyPr>
          <a:lstStyle/>
          <a:p>
            <a:r>
              <a:rPr lang="tr-TR" sz="1200" dirty="0" err="1" smtClean="0"/>
              <a:t>Source</a:t>
            </a:r>
            <a:r>
              <a:rPr lang="tr-TR" sz="1200" dirty="0" smtClean="0"/>
              <a:t>: </a:t>
            </a:r>
            <a:r>
              <a:rPr lang="tr-TR" sz="1200" dirty="0" err="1" smtClean="0"/>
              <a:t>Ministry</a:t>
            </a:r>
            <a:r>
              <a:rPr lang="tr-TR" sz="1200" dirty="0" smtClean="0"/>
              <a:t> of </a:t>
            </a:r>
            <a:r>
              <a:rPr lang="tr-TR" sz="1200" dirty="0" err="1" smtClean="0"/>
              <a:t>Work</a:t>
            </a:r>
            <a:r>
              <a:rPr lang="tr-TR" sz="1200" dirty="0" smtClean="0"/>
              <a:t>, </a:t>
            </a:r>
            <a:r>
              <a:rPr lang="tr-TR" sz="1200" dirty="0" err="1" smtClean="0"/>
              <a:t>Employment</a:t>
            </a:r>
            <a:r>
              <a:rPr lang="tr-TR" sz="1200" dirty="0" smtClean="0"/>
              <a:t> </a:t>
            </a:r>
            <a:r>
              <a:rPr lang="tr-TR" sz="1200" dirty="0" err="1" smtClean="0"/>
              <a:t>and</a:t>
            </a:r>
            <a:r>
              <a:rPr lang="tr-TR" sz="1200" dirty="0" smtClean="0"/>
              <a:t> </a:t>
            </a:r>
            <a:r>
              <a:rPr lang="tr-TR" sz="1200" dirty="0" err="1" smtClean="0"/>
              <a:t>Social</a:t>
            </a:r>
            <a:r>
              <a:rPr lang="tr-TR" sz="1200" dirty="0" smtClean="0"/>
              <a:t> </a:t>
            </a:r>
            <a:r>
              <a:rPr lang="tr-TR" sz="1200" dirty="0" err="1" smtClean="0"/>
              <a:t>Security</a:t>
            </a:r>
            <a:endParaRPr lang="tr-T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620688"/>
            <a:ext cx="8534400" cy="838200"/>
          </a:xfrm>
        </p:spPr>
        <p:txBody>
          <a:bodyPr/>
          <a:lstStyle/>
          <a:p>
            <a:r>
              <a:rPr lang="tr-TR" sz="3600" dirty="0" err="1" smtClean="0"/>
              <a:t>Current</a:t>
            </a:r>
            <a:r>
              <a:rPr lang="tr-TR" sz="3600" dirty="0" smtClean="0"/>
              <a:t> </a:t>
            </a:r>
            <a:r>
              <a:rPr lang="tr-TR" sz="3600" dirty="0" err="1" smtClean="0"/>
              <a:t>legislative</a:t>
            </a:r>
            <a:r>
              <a:rPr lang="tr-TR" sz="3600" dirty="0" smtClean="0"/>
              <a:t> </a:t>
            </a:r>
            <a:r>
              <a:rPr lang="tr-TR" sz="3600" dirty="0" err="1" smtClean="0"/>
              <a:t>framework</a:t>
            </a:r>
            <a:endParaRPr lang="tr-TR" sz="3600" dirty="0"/>
          </a:p>
        </p:txBody>
      </p:sp>
      <p:sp>
        <p:nvSpPr>
          <p:cNvPr id="3" name="2 İçerik Yer Tutucusu"/>
          <p:cNvSpPr>
            <a:spLocks noGrp="1"/>
          </p:cNvSpPr>
          <p:nvPr>
            <p:ph idx="1"/>
          </p:nvPr>
        </p:nvSpPr>
        <p:spPr>
          <a:xfrm>
            <a:off x="251520" y="1600944"/>
            <a:ext cx="8712968" cy="5068416"/>
          </a:xfrm>
        </p:spPr>
        <p:txBody>
          <a:bodyPr/>
          <a:lstStyle/>
          <a:p>
            <a:pPr>
              <a:spcBef>
                <a:spcPts val="500"/>
              </a:spcBef>
              <a:spcAft>
                <a:spcPts val="1000"/>
              </a:spcAft>
            </a:pPr>
            <a:r>
              <a:rPr lang="tr-TR" sz="2400" dirty="0" err="1" smtClean="0"/>
              <a:t>Labour</a:t>
            </a:r>
            <a:r>
              <a:rPr lang="tr-TR" sz="2400" dirty="0" smtClean="0"/>
              <a:t> </a:t>
            </a:r>
            <a:r>
              <a:rPr lang="tr-TR" sz="2400" dirty="0" err="1" smtClean="0"/>
              <a:t>Code</a:t>
            </a:r>
            <a:r>
              <a:rPr lang="tr-TR" sz="2400" dirty="0" smtClean="0"/>
              <a:t> No. 4857, </a:t>
            </a:r>
            <a:r>
              <a:rPr lang="tr-TR" sz="2400" dirty="0" err="1" smtClean="0"/>
              <a:t>enacted</a:t>
            </a:r>
            <a:r>
              <a:rPr lang="tr-TR" sz="2400" dirty="0" smtClean="0"/>
              <a:t> in 2003</a:t>
            </a:r>
          </a:p>
          <a:p>
            <a:pPr>
              <a:spcBef>
                <a:spcPts val="500"/>
              </a:spcBef>
              <a:spcAft>
                <a:spcPts val="1000"/>
              </a:spcAft>
            </a:pPr>
            <a:r>
              <a:rPr lang="tr-TR" sz="2400" dirty="0" err="1" smtClean="0"/>
              <a:t>Trade</a:t>
            </a:r>
            <a:r>
              <a:rPr lang="tr-TR" sz="2400" dirty="0" smtClean="0"/>
              <a:t> </a:t>
            </a:r>
            <a:r>
              <a:rPr lang="tr-TR" sz="2400" dirty="0" err="1" smtClean="0"/>
              <a:t>Union</a:t>
            </a:r>
            <a:r>
              <a:rPr lang="tr-TR" sz="2400" dirty="0" smtClean="0"/>
              <a:t> </a:t>
            </a:r>
            <a:r>
              <a:rPr lang="tr-TR" sz="2400" dirty="0" err="1" smtClean="0"/>
              <a:t>Law</a:t>
            </a:r>
            <a:r>
              <a:rPr lang="tr-TR" sz="2400" dirty="0" smtClean="0"/>
              <a:t> </a:t>
            </a:r>
            <a:r>
              <a:rPr lang="tr-TR" sz="2400" dirty="0" err="1" smtClean="0"/>
              <a:t>for</a:t>
            </a:r>
            <a:r>
              <a:rPr lang="tr-TR" sz="2400" dirty="0" smtClean="0"/>
              <a:t> </a:t>
            </a:r>
            <a:r>
              <a:rPr lang="tr-TR" sz="2400" dirty="0" err="1" smtClean="0"/>
              <a:t>Public</a:t>
            </a:r>
            <a:r>
              <a:rPr lang="tr-TR" sz="2400" dirty="0" smtClean="0"/>
              <a:t> </a:t>
            </a:r>
            <a:r>
              <a:rPr lang="tr-TR" sz="2400" dirty="0" err="1" smtClean="0"/>
              <a:t>Servants</a:t>
            </a:r>
            <a:r>
              <a:rPr lang="tr-TR" sz="2400" dirty="0" smtClean="0"/>
              <a:t>, </a:t>
            </a:r>
            <a:r>
              <a:rPr lang="tr-TR" sz="2400" dirty="0" err="1" smtClean="0"/>
              <a:t>enacted</a:t>
            </a:r>
            <a:r>
              <a:rPr lang="tr-TR" sz="2400" dirty="0" smtClean="0"/>
              <a:t> in 2001 - </a:t>
            </a:r>
            <a:r>
              <a:rPr lang="tr-TR" sz="1800" dirty="0" err="1" smtClean="0"/>
              <a:t>grants</a:t>
            </a:r>
            <a:r>
              <a:rPr lang="tr-TR" sz="1800" dirty="0" smtClean="0"/>
              <a:t> </a:t>
            </a:r>
            <a:r>
              <a:rPr lang="tr-TR" sz="1800" dirty="0" err="1" smtClean="0"/>
              <a:t>union</a:t>
            </a:r>
            <a:r>
              <a:rPr lang="tr-TR" sz="1800" dirty="0" smtClean="0"/>
              <a:t> </a:t>
            </a:r>
            <a:r>
              <a:rPr lang="tr-TR" sz="1800" dirty="0" err="1" smtClean="0"/>
              <a:t>membership</a:t>
            </a:r>
            <a:r>
              <a:rPr lang="tr-TR" sz="1800" dirty="0" smtClean="0"/>
              <a:t> </a:t>
            </a:r>
            <a:r>
              <a:rPr lang="tr-TR" sz="1800" dirty="0" err="1" smtClean="0"/>
              <a:t>rights</a:t>
            </a:r>
            <a:r>
              <a:rPr lang="tr-TR" sz="1800" dirty="0" smtClean="0"/>
              <a:t> </a:t>
            </a:r>
            <a:r>
              <a:rPr lang="tr-TR" sz="1800" dirty="0" err="1" smtClean="0"/>
              <a:t>to</a:t>
            </a:r>
            <a:r>
              <a:rPr lang="tr-TR" sz="1800" dirty="0" smtClean="0"/>
              <a:t> </a:t>
            </a:r>
            <a:r>
              <a:rPr lang="tr-TR" sz="1800" dirty="0" err="1" smtClean="0"/>
              <a:t>public</a:t>
            </a:r>
            <a:r>
              <a:rPr lang="tr-TR" sz="1800" dirty="0" smtClean="0"/>
              <a:t> </a:t>
            </a:r>
            <a:r>
              <a:rPr lang="tr-TR" sz="1800" dirty="0" err="1" smtClean="0"/>
              <a:t>servants</a:t>
            </a:r>
            <a:endParaRPr lang="tr-TR" sz="1800" dirty="0" smtClean="0"/>
          </a:p>
          <a:p>
            <a:pPr>
              <a:spcBef>
                <a:spcPts val="500"/>
              </a:spcBef>
              <a:spcAft>
                <a:spcPts val="1000"/>
              </a:spcAft>
            </a:pPr>
            <a:r>
              <a:rPr lang="tr-TR" sz="2400" dirty="0" smtClean="0"/>
              <a:t>New </a:t>
            </a:r>
            <a:r>
              <a:rPr lang="tr-TR" sz="2400" dirty="0" err="1" smtClean="0"/>
              <a:t>law</a:t>
            </a:r>
            <a:r>
              <a:rPr lang="tr-TR" sz="2400" dirty="0" smtClean="0"/>
              <a:t> “</a:t>
            </a:r>
            <a:r>
              <a:rPr lang="tr-TR" sz="2400" dirty="0" err="1" smtClean="0"/>
              <a:t>Law</a:t>
            </a:r>
            <a:r>
              <a:rPr lang="tr-TR" sz="2400" dirty="0" smtClean="0"/>
              <a:t> on </a:t>
            </a:r>
            <a:r>
              <a:rPr lang="tr-TR" sz="2400" dirty="0" err="1" smtClean="0"/>
              <a:t>Public</a:t>
            </a:r>
            <a:r>
              <a:rPr lang="tr-TR" sz="2400" dirty="0" smtClean="0"/>
              <a:t> </a:t>
            </a:r>
            <a:r>
              <a:rPr lang="tr-TR" sz="2400" dirty="0" err="1" smtClean="0"/>
              <a:t>Servants</a:t>
            </a:r>
            <a:r>
              <a:rPr lang="tr-TR" sz="2400" dirty="0" smtClean="0"/>
              <a:t> </a:t>
            </a:r>
            <a:r>
              <a:rPr lang="tr-TR" sz="2400" dirty="0" err="1" smtClean="0"/>
              <a:t>and</a:t>
            </a:r>
            <a:r>
              <a:rPr lang="tr-TR" sz="2400" dirty="0" smtClean="0"/>
              <a:t> </a:t>
            </a:r>
            <a:r>
              <a:rPr lang="tr-TR" sz="2400" dirty="0" err="1" smtClean="0"/>
              <a:t>Collective</a:t>
            </a:r>
            <a:r>
              <a:rPr lang="tr-TR" sz="2400" dirty="0" smtClean="0"/>
              <a:t> </a:t>
            </a:r>
            <a:r>
              <a:rPr lang="tr-TR" sz="2400" dirty="0" err="1" smtClean="0"/>
              <a:t>Agreement</a:t>
            </a:r>
            <a:r>
              <a:rPr lang="tr-TR" sz="2400" dirty="0" smtClean="0"/>
              <a:t>” on April 11, 2012 </a:t>
            </a:r>
            <a:r>
              <a:rPr lang="tr-TR" sz="2000" dirty="0" smtClean="0"/>
              <a:t>– </a:t>
            </a:r>
            <a:r>
              <a:rPr lang="tr-TR" sz="1800" dirty="0" err="1" smtClean="0"/>
              <a:t>gives</a:t>
            </a:r>
            <a:r>
              <a:rPr lang="tr-TR" sz="1800" dirty="0" smtClean="0"/>
              <a:t> </a:t>
            </a:r>
            <a:r>
              <a:rPr lang="tr-TR" sz="1800" dirty="0" err="1" smtClean="0"/>
              <a:t>collective</a:t>
            </a:r>
            <a:r>
              <a:rPr lang="tr-TR" sz="1800" dirty="0" smtClean="0"/>
              <a:t> </a:t>
            </a:r>
            <a:r>
              <a:rPr lang="tr-TR" sz="1800" dirty="0" err="1" smtClean="0"/>
              <a:t>bargaining</a:t>
            </a:r>
            <a:r>
              <a:rPr lang="tr-TR" sz="1800" dirty="0" smtClean="0"/>
              <a:t> </a:t>
            </a:r>
            <a:r>
              <a:rPr lang="tr-TR" sz="1800" dirty="0" err="1" smtClean="0"/>
              <a:t>rights</a:t>
            </a:r>
            <a:r>
              <a:rPr lang="tr-TR" sz="1800" dirty="0" smtClean="0"/>
              <a:t> but not </a:t>
            </a:r>
            <a:r>
              <a:rPr lang="tr-TR" sz="1800" dirty="0" err="1" smtClean="0"/>
              <a:t>the</a:t>
            </a:r>
            <a:r>
              <a:rPr lang="tr-TR" sz="1800" dirty="0" smtClean="0"/>
              <a:t> </a:t>
            </a:r>
            <a:r>
              <a:rPr lang="tr-TR" sz="1800" dirty="0" err="1" smtClean="0"/>
              <a:t>right</a:t>
            </a:r>
            <a:r>
              <a:rPr lang="tr-TR" sz="1800" dirty="0" smtClean="0"/>
              <a:t> </a:t>
            </a:r>
            <a:r>
              <a:rPr lang="tr-TR" sz="1800" dirty="0" err="1" smtClean="0"/>
              <a:t>to</a:t>
            </a:r>
            <a:r>
              <a:rPr lang="tr-TR" sz="1800" dirty="0" smtClean="0"/>
              <a:t> </a:t>
            </a:r>
            <a:r>
              <a:rPr lang="tr-TR" sz="1800" dirty="0" err="1" smtClean="0"/>
              <a:t>strike</a:t>
            </a:r>
            <a:r>
              <a:rPr lang="tr-TR" sz="1800" dirty="0" smtClean="0"/>
              <a:t> </a:t>
            </a:r>
            <a:r>
              <a:rPr lang="tr-TR" sz="1800" dirty="0" err="1" smtClean="0"/>
              <a:t>to</a:t>
            </a:r>
            <a:r>
              <a:rPr lang="tr-TR" sz="1800" dirty="0" smtClean="0"/>
              <a:t> </a:t>
            </a:r>
            <a:r>
              <a:rPr lang="tr-TR" sz="1800" dirty="0" err="1" smtClean="0"/>
              <a:t>public</a:t>
            </a:r>
            <a:r>
              <a:rPr lang="tr-TR" sz="1800" dirty="0" smtClean="0"/>
              <a:t> </a:t>
            </a:r>
            <a:r>
              <a:rPr lang="tr-TR" sz="1800" dirty="0" err="1" smtClean="0"/>
              <a:t>workers</a:t>
            </a:r>
            <a:endParaRPr lang="tr-TR" sz="1800" dirty="0" smtClean="0"/>
          </a:p>
          <a:p>
            <a:pPr>
              <a:spcBef>
                <a:spcPts val="500"/>
              </a:spcBef>
              <a:spcAft>
                <a:spcPts val="1000"/>
              </a:spcAft>
            </a:pPr>
            <a:r>
              <a:rPr lang="en-US" sz="2400" dirty="0" smtClean="0"/>
              <a:t>Trade Unions Act (no. 2821)</a:t>
            </a:r>
            <a:r>
              <a:rPr lang="tr-TR" sz="2400" dirty="0" smtClean="0"/>
              <a:t>, </a:t>
            </a:r>
            <a:r>
              <a:rPr lang="tr-TR" sz="2400" dirty="0" err="1" smtClean="0"/>
              <a:t>enacted</a:t>
            </a:r>
            <a:r>
              <a:rPr lang="tr-TR" sz="2400" dirty="0" smtClean="0"/>
              <a:t> in 1983 </a:t>
            </a:r>
            <a:r>
              <a:rPr lang="tr-TR" sz="2400" dirty="0" err="1" smtClean="0"/>
              <a:t>and</a:t>
            </a:r>
            <a:r>
              <a:rPr lang="tr-TR" sz="2400" dirty="0" smtClean="0"/>
              <a:t> </a:t>
            </a:r>
            <a:r>
              <a:rPr lang="en-US" sz="2400" dirty="0" smtClean="0"/>
              <a:t>Collective </a:t>
            </a:r>
            <a:r>
              <a:rPr lang="en-US" sz="2400" dirty="0" err="1" smtClean="0"/>
              <a:t>Labour</a:t>
            </a:r>
            <a:r>
              <a:rPr lang="en-US" sz="2400" dirty="0" smtClean="0"/>
              <a:t> Agreement, Strike and Lockout Act (no. 2822), adopted in 1983</a:t>
            </a:r>
            <a:r>
              <a:rPr lang="tr-TR" sz="2400" dirty="0" smtClean="0"/>
              <a:t> </a:t>
            </a:r>
            <a:r>
              <a:rPr lang="tr-TR" sz="2400" dirty="0" err="1" smtClean="0"/>
              <a:t>just</a:t>
            </a:r>
            <a:r>
              <a:rPr lang="tr-TR" sz="2400" dirty="0" smtClean="0"/>
              <a:t> </a:t>
            </a:r>
            <a:r>
              <a:rPr lang="tr-TR" sz="2400" dirty="0" err="1" smtClean="0"/>
              <a:t>became</a:t>
            </a:r>
            <a:r>
              <a:rPr lang="tr-TR" sz="2400" dirty="0" smtClean="0"/>
              <a:t> </a:t>
            </a:r>
            <a:r>
              <a:rPr lang="tr-TR" sz="2400" dirty="0" err="1" smtClean="0"/>
              <a:t>ineffective</a:t>
            </a:r>
            <a:r>
              <a:rPr lang="tr-TR" sz="2400" dirty="0" smtClean="0"/>
              <a:t> (</a:t>
            </a:r>
            <a:r>
              <a:rPr lang="tr-TR" sz="2400" dirty="0" err="1" smtClean="0"/>
              <a:t>November</a:t>
            </a:r>
            <a:r>
              <a:rPr lang="tr-TR" sz="2400" dirty="0" smtClean="0"/>
              <a:t> 2012)</a:t>
            </a:r>
          </a:p>
          <a:p>
            <a:pPr>
              <a:spcBef>
                <a:spcPts val="500"/>
              </a:spcBef>
              <a:spcAft>
                <a:spcPts val="1000"/>
              </a:spcAft>
            </a:pPr>
            <a:r>
              <a:rPr lang="tr-TR" sz="2400" dirty="0" smtClean="0"/>
              <a:t>A </a:t>
            </a:r>
            <a:r>
              <a:rPr lang="tr-TR" sz="2400" dirty="0" err="1" smtClean="0"/>
              <a:t>comprehensive</a:t>
            </a:r>
            <a:r>
              <a:rPr lang="tr-TR" sz="2400" dirty="0" smtClean="0"/>
              <a:t> </a:t>
            </a:r>
            <a:r>
              <a:rPr lang="tr-TR" sz="2400" dirty="0" err="1" smtClean="0"/>
              <a:t>new</a:t>
            </a:r>
            <a:r>
              <a:rPr lang="tr-TR" sz="2400" dirty="0" smtClean="0"/>
              <a:t> </a:t>
            </a:r>
            <a:r>
              <a:rPr lang="tr-TR" sz="2400" dirty="0" err="1" smtClean="0"/>
              <a:t>law</a:t>
            </a:r>
            <a:r>
              <a:rPr lang="tr-TR" sz="2400" dirty="0" smtClean="0"/>
              <a:t> </a:t>
            </a:r>
            <a:r>
              <a:rPr lang="tr-TR" sz="2400" dirty="0" err="1" smtClean="0"/>
              <a:t>instead</a:t>
            </a:r>
            <a:r>
              <a:rPr lang="tr-TR" sz="2400" dirty="0" smtClean="0"/>
              <a:t> of no.2821 </a:t>
            </a:r>
            <a:r>
              <a:rPr lang="tr-TR" sz="2400" dirty="0" err="1" smtClean="0"/>
              <a:t>and</a:t>
            </a:r>
            <a:r>
              <a:rPr lang="tr-TR" sz="2400" dirty="0" smtClean="0"/>
              <a:t> 2822 </a:t>
            </a:r>
            <a:r>
              <a:rPr lang="tr-TR" sz="2400" dirty="0" err="1" smtClean="0"/>
              <a:t>was</a:t>
            </a:r>
            <a:r>
              <a:rPr lang="tr-TR" sz="2400" dirty="0" smtClean="0"/>
              <a:t> </a:t>
            </a:r>
            <a:r>
              <a:rPr lang="tr-TR" sz="2400" dirty="0" err="1" smtClean="0"/>
              <a:t>legislated</a:t>
            </a:r>
            <a:r>
              <a:rPr lang="tr-TR" sz="2400" dirty="0" smtClean="0"/>
              <a:t>: “</a:t>
            </a:r>
            <a:r>
              <a:rPr lang="tr-TR" sz="2400" dirty="0" err="1" smtClean="0"/>
              <a:t>Law</a:t>
            </a:r>
            <a:r>
              <a:rPr lang="tr-TR" sz="2400" dirty="0" smtClean="0"/>
              <a:t> on </a:t>
            </a:r>
            <a:r>
              <a:rPr lang="tr-TR" sz="2400" dirty="0" err="1" smtClean="0"/>
              <a:t>Trade</a:t>
            </a:r>
            <a:r>
              <a:rPr lang="tr-TR" sz="2400" dirty="0" smtClean="0"/>
              <a:t> </a:t>
            </a:r>
            <a:r>
              <a:rPr lang="tr-TR" sz="2400" dirty="0" err="1" smtClean="0"/>
              <a:t>Unions</a:t>
            </a:r>
            <a:r>
              <a:rPr lang="tr-TR" sz="2400" dirty="0" smtClean="0"/>
              <a:t> </a:t>
            </a:r>
            <a:r>
              <a:rPr lang="tr-TR" sz="2400" dirty="0" err="1" smtClean="0"/>
              <a:t>and</a:t>
            </a:r>
            <a:r>
              <a:rPr lang="tr-TR" sz="2400" dirty="0" smtClean="0"/>
              <a:t> </a:t>
            </a:r>
            <a:r>
              <a:rPr lang="tr-TR" sz="2400" dirty="0" err="1" smtClean="0"/>
              <a:t>Collective</a:t>
            </a:r>
            <a:r>
              <a:rPr lang="tr-TR" sz="2400" dirty="0" smtClean="0"/>
              <a:t> </a:t>
            </a:r>
            <a:r>
              <a:rPr lang="tr-TR" sz="2400" dirty="0" err="1" smtClean="0"/>
              <a:t>Bargaining</a:t>
            </a:r>
            <a:r>
              <a:rPr lang="tr-TR" sz="2400" dirty="0" smtClean="0"/>
              <a:t>”</a:t>
            </a:r>
            <a:endParaRPr lang="en-U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620688"/>
            <a:ext cx="8534400" cy="1008112"/>
          </a:xfrm>
        </p:spPr>
        <p:txBody>
          <a:bodyPr/>
          <a:lstStyle/>
          <a:p>
            <a:r>
              <a:rPr lang="en-US" sz="2800" smtClean="0"/>
              <a:t>Changes introduced so far by the new law on trade unions and collective bargaining</a:t>
            </a:r>
            <a:endParaRPr lang="en-US" sz="2800"/>
          </a:p>
        </p:txBody>
      </p:sp>
      <p:sp>
        <p:nvSpPr>
          <p:cNvPr id="3" name="2 İçerik Yer Tutucusu"/>
          <p:cNvSpPr>
            <a:spLocks noGrp="1"/>
          </p:cNvSpPr>
          <p:nvPr>
            <p:ph idx="1"/>
          </p:nvPr>
        </p:nvSpPr>
        <p:spPr>
          <a:xfrm>
            <a:off x="251520" y="1556792"/>
            <a:ext cx="8424936" cy="5301208"/>
          </a:xfrm>
        </p:spPr>
        <p:txBody>
          <a:bodyPr/>
          <a:lstStyle/>
          <a:p>
            <a:r>
              <a:rPr lang="en-US" sz="2200" dirty="0" smtClean="0"/>
              <a:t>Amendments that are accepted </a:t>
            </a:r>
            <a:r>
              <a:rPr lang="tr-TR" sz="2200" dirty="0" err="1" smtClean="0"/>
              <a:t>so</a:t>
            </a:r>
            <a:r>
              <a:rPr lang="tr-TR" sz="2200" dirty="0" smtClean="0"/>
              <a:t> far:</a:t>
            </a:r>
            <a:endParaRPr lang="en-US" sz="2200" dirty="0" smtClean="0"/>
          </a:p>
          <a:p>
            <a:pPr lvl="1"/>
            <a:r>
              <a:rPr lang="en-US" sz="1600" u="sng" dirty="0" smtClean="0"/>
              <a:t>Notary signature  </a:t>
            </a:r>
            <a:r>
              <a:rPr lang="en-US" sz="1600" dirty="0" smtClean="0"/>
              <a:t>is no longer obligatory for becoming or leaving the membership of a trade union</a:t>
            </a:r>
          </a:p>
          <a:p>
            <a:pPr lvl="1"/>
            <a:r>
              <a:rPr lang="en-US" sz="1600" u="sng" dirty="0" smtClean="0"/>
              <a:t>Membership to a trade union </a:t>
            </a:r>
            <a:r>
              <a:rPr lang="en-US" sz="1600" dirty="0" smtClean="0"/>
              <a:t>will continue for another year if the worker becomes unemployed</a:t>
            </a:r>
          </a:p>
          <a:p>
            <a:pPr lvl="1"/>
            <a:r>
              <a:rPr lang="en-US" sz="1600" dirty="0" smtClean="0"/>
              <a:t>Trade unions and confederations are permitted to open</a:t>
            </a:r>
            <a:r>
              <a:rPr lang="en-US" sz="1600" dirty="0" smtClean="0">
                <a:solidFill>
                  <a:srgbClr val="FF0000"/>
                </a:solidFill>
              </a:rPr>
              <a:t> </a:t>
            </a:r>
            <a:r>
              <a:rPr lang="en-US" sz="1600" u="sng" dirty="0" smtClean="0"/>
              <a:t>international representative offices</a:t>
            </a:r>
          </a:p>
          <a:p>
            <a:pPr lvl="1"/>
            <a:r>
              <a:rPr lang="en-US" sz="1600" dirty="0" smtClean="0"/>
              <a:t>If a case is submitted to courts on grounds that the employment contract is terminated due to </a:t>
            </a:r>
            <a:r>
              <a:rPr lang="en-US" sz="1600" u="sng" dirty="0" smtClean="0"/>
              <a:t>union membership reasons</a:t>
            </a:r>
            <a:r>
              <a:rPr lang="en-US" sz="1600" dirty="0" smtClean="0"/>
              <a:t>, the </a:t>
            </a:r>
            <a:r>
              <a:rPr lang="en-US" sz="1600" u="sng" dirty="0" smtClean="0"/>
              <a:t>burden of proof </a:t>
            </a:r>
            <a:r>
              <a:rPr lang="en-US" sz="1600" dirty="0" smtClean="0"/>
              <a:t>will be on the employer </a:t>
            </a:r>
          </a:p>
          <a:p>
            <a:pPr lvl="1"/>
            <a:r>
              <a:rPr lang="en-US" sz="1600" dirty="0" smtClean="0">
                <a:solidFill>
                  <a:srgbClr val="FF0000"/>
                </a:solidFill>
              </a:rPr>
              <a:t> </a:t>
            </a:r>
            <a:r>
              <a:rPr lang="en-US" sz="1600" u="sng" dirty="0" smtClean="0"/>
              <a:t>Lines of business </a:t>
            </a:r>
            <a:r>
              <a:rPr lang="en-US" sz="1600" dirty="0" smtClean="0"/>
              <a:t>(sectors) where workers can be represented by trade unions have been aggregated into </a:t>
            </a:r>
            <a:r>
              <a:rPr lang="en-US" sz="1600" b="1" dirty="0" smtClean="0"/>
              <a:t>20 from 28</a:t>
            </a:r>
          </a:p>
          <a:p>
            <a:pPr lvl="1"/>
            <a:r>
              <a:rPr lang="tr-TR" sz="1600" u="sng" dirty="0" smtClean="0"/>
              <a:t>M</a:t>
            </a:r>
            <a:r>
              <a:rPr lang="en-US" sz="1600" u="sng" dirty="0" err="1" smtClean="0"/>
              <a:t>inimum</a:t>
            </a:r>
            <a:r>
              <a:rPr lang="en-US" sz="1600" u="sng" dirty="0" smtClean="0"/>
              <a:t> age </a:t>
            </a:r>
            <a:r>
              <a:rPr lang="en-US" sz="1600" dirty="0" smtClean="0"/>
              <a:t>to become a member of a trade union has been reduced from </a:t>
            </a:r>
            <a:r>
              <a:rPr lang="en-US" sz="1600" b="1" dirty="0" smtClean="0"/>
              <a:t>16 to 15</a:t>
            </a:r>
          </a:p>
          <a:p>
            <a:pPr lvl="1"/>
            <a:r>
              <a:rPr lang="en-US" sz="1600" u="sng" dirty="0" smtClean="0"/>
              <a:t>Financial auditing </a:t>
            </a:r>
            <a:r>
              <a:rPr lang="en-US" sz="1600" dirty="0" smtClean="0"/>
              <a:t>of trade unions and confederations will be conducted by certified public accountants (CPA)</a:t>
            </a:r>
          </a:p>
          <a:p>
            <a:r>
              <a:rPr lang="tr-TR" sz="2200" dirty="0" err="1" smtClean="0"/>
              <a:t>Aggreement</a:t>
            </a:r>
            <a:r>
              <a:rPr lang="en-US" sz="2200" dirty="0" smtClean="0"/>
              <a:t> on the remaining clauses</a:t>
            </a:r>
            <a:r>
              <a:rPr lang="tr-TR" sz="2200" dirty="0" smtClean="0"/>
              <a:t> </a:t>
            </a:r>
            <a:r>
              <a:rPr lang="tr-TR" sz="2200" dirty="0" err="1" smtClean="0"/>
              <a:t>reached</a:t>
            </a:r>
            <a:r>
              <a:rPr lang="tr-TR" sz="2200" dirty="0" smtClean="0"/>
              <a:t> </a:t>
            </a:r>
            <a:r>
              <a:rPr lang="tr-TR" sz="2200" dirty="0" err="1" smtClean="0"/>
              <a:t>and</a:t>
            </a:r>
            <a:r>
              <a:rPr lang="tr-TR" sz="2200" dirty="0" smtClean="0"/>
              <a:t> </a:t>
            </a:r>
            <a:r>
              <a:rPr lang="tr-TR" sz="2200" dirty="0" err="1" smtClean="0"/>
              <a:t>new</a:t>
            </a:r>
            <a:r>
              <a:rPr lang="tr-TR" sz="2200" dirty="0" smtClean="0"/>
              <a:t> </a:t>
            </a:r>
            <a:r>
              <a:rPr lang="tr-TR" sz="2200" dirty="0" err="1" smtClean="0"/>
              <a:t>law</a:t>
            </a:r>
            <a:r>
              <a:rPr lang="tr-TR" sz="2200" dirty="0" smtClean="0"/>
              <a:t> </a:t>
            </a:r>
            <a:r>
              <a:rPr lang="tr-TR" sz="2200" dirty="0" err="1" smtClean="0"/>
              <a:t>enacted</a:t>
            </a:r>
            <a:r>
              <a:rPr lang="tr-TR" sz="2200" dirty="0" smtClean="0"/>
              <a:t> at </a:t>
            </a:r>
            <a:r>
              <a:rPr lang="tr-TR" sz="2200" dirty="0" err="1" smtClean="0"/>
              <a:t>the</a:t>
            </a:r>
            <a:r>
              <a:rPr lang="tr-TR" sz="2200" dirty="0" smtClean="0"/>
              <a:t> </a:t>
            </a:r>
            <a:r>
              <a:rPr lang="tr-TR" sz="2200" dirty="0" err="1" smtClean="0"/>
              <a:t>beginning</a:t>
            </a:r>
            <a:r>
              <a:rPr lang="tr-TR" sz="2200" dirty="0" smtClean="0"/>
              <a:t> of </a:t>
            </a:r>
            <a:r>
              <a:rPr lang="tr-TR" sz="2200" dirty="0" err="1" smtClean="0"/>
              <a:t>November</a:t>
            </a:r>
            <a:endParaRPr lang="en-US" sz="2200" dirty="0" smtClean="0"/>
          </a:p>
          <a:p>
            <a:pPr lvl="1"/>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48680"/>
            <a:ext cx="5904656" cy="1143000"/>
          </a:xfrm>
        </p:spPr>
        <p:txBody>
          <a:bodyPr>
            <a:noAutofit/>
          </a:bodyPr>
          <a:lstStyle/>
          <a:p>
            <a:pPr algn="l"/>
            <a:r>
              <a:rPr lang="tr-TR" sz="4000" dirty="0" err="1" smtClean="0"/>
              <a:t>Social</a:t>
            </a:r>
            <a:r>
              <a:rPr lang="tr-TR" sz="4000" dirty="0" smtClean="0"/>
              <a:t> </a:t>
            </a:r>
            <a:r>
              <a:rPr lang="tr-TR" sz="4000" dirty="0" err="1" smtClean="0"/>
              <a:t>Dialogue</a:t>
            </a:r>
            <a:r>
              <a:rPr lang="tr-TR" sz="4000" dirty="0" smtClean="0"/>
              <a:t> </a:t>
            </a:r>
            <a:r>
              <a:rPr lang="tr-TR" sz="4000" dirty="0" err="1" smtClean="0"/>
              <a:t>Partners</a:t>
            </a:r>
            <a:endParaRPr lang="en-US" sz="4000" dirty="0"/>
          </a:p>
        </p:txBody>
      </p:sp>
      <p:sp useBgFill="1">
        <p:nvSpPr>
          <p:cNvPr id="4" name="Isosceles Triangle 3"/>
          <p:cNvSpPr/>
          <p:nvPr/>
        </p:nvSpPr>
        <p:spPr>
          <a:xfrm>
            <a:off x="2411759" y="2362200"/>
            <a:ext cx="4320481" cy="3227040"/>
          </a:xfrm>
          <a:prstGeom prst="triangle">
            <a:avLst/>
          </a:prstGeom>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 name="Oval 4"/>
          <p:cNvSpPr/>
          <p:nvPr/>
        </p:nvSpPr>
        <p:spPr>
          <a:xfrm>
            <a:off x="3419872" y="1772816"/>
            <a:ext cx="2304256" cy="1152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solidFill>
                  <a:schemeClr val="tx1"/>
                </a:solidFill>
              </a:rPr>
              <a:t>Public</a:t>
            </a:r>
            <a:r>
              <a:rPr lang="tr-TR" dirty="0" smtClean="0">
                <a:solidFill>
                  <a:schemeClr val="tx1"/>
                </a:solidFill>
              </a:rPr>
              <a:t> </a:t>
            </a:r>
            <a:r>
              <a:rPr lang="tr-TR" dirty="0" err="1" smtClean="0">
                <a:solidFill>
                  <a:schemeClr val="tx1"/>
                </a:solidFill>
              </a:rPr>
              <a:t>Sector</a:t>
            </a:r>
            <a:endParaRPr lang="en-US" dirty="0">
              <a:solidFill>
                <a:schemeClr val="tx1"/>
              </a:solidFill>
            </a:endParaRPr>
          </a:p>
        </p:txBody>
      </p:sp>
      <p:sp>
        <p:nvSpPr>
          <p:cNvPr id="9" name="TextBox 8"/>
          <p:cNvSpPr txBox="1"/>
          <p:nvPr/>
        </p:nvSpPr>
        <p:spPr>
          <a:xfrm>
            <a:off x="6804248" y="3717032"/>
            <a:ext cx="2339752" cy="1569660"/>
          </a:xfrm>
          <a:prstGeom prst="rect">
            <a:avLst/>
          </a:prstGeom>
          <a:noFill/>
        </p:spPr>
        <p:txBody>
          <a:bodyPr wrap="square" rtlCol="0">
            <a:spAutoFit/>
          </a:bodyPr>
          <a:lstStyle/>
          <a:p>
            <a:pPr indent="173038">
              <a:buFont typeface="Arial" pitchFamily="34" charset="0"/>
              <a:buChar char="•"/>
            </a:pPr>
            <a:r>
              <a:rPr lang="tr-TR" sz="1600" dirty="0" smtClean="0"/>
              <a:t> TÜRK-İŞ</a:t>
            </a:r>
          </a:p>
          <a:p>
            <a:pPr indent="173038">
              <a:buFont typeface="Arial" pitchFamily="34" charset="0"/>
              <a:buChar char="•"/>
            </a:pPr>
            <a:r>
              <a:rPr lang="tr-TR" sz="1600" dirty="0" smtClean="0"/>
              <a:t> DİSK</a:t>
            </a:r>
          </a:p>
          <a:p>
            <a:pPr indent="173038">
              <a:buFont typeface="Arial" pitchFamily="34" charset="0"/>
              <a:buChar char="•"/>
            </a:pPr>
            <a:r>
              <a:rPr lang="tr-TR" sz="1600" dirty="0" smtClean="0"/>
              <a:t> HAK-İŞ</a:t>
            </a:r>
          </a:p>
          <a:p>
            <a:pPr indent="173038">
              <a:buFont typeface="Arial" pitchFamily="34" charset="0"/>
              <a:buChar char="•"/>
            </a:pPr>
            <a:r>
              <a:rPr lang="tr-TR" sz="1600" dirty="0" smtClean="0"/>
              <a:t> MEMUR-SEN</a:t>
            </a:r>
          </a:p>
          <a:p>
            <a:pPr indent="173038">
              <a:buFont typeface="Arial" pitchFamily="34" charset="0"/>
              <a:buChar char="•"/>
            </a:pPr>
            <a:r>
              <a:rPr lang="tr-TR" sz="1600" dirty="0" smtClean="0"/>
              <a:t> TÜRKİYE KAMU-SEN</a:t>
            </a:r>
          </a:p>
          <a:p>
            <a:pPr indent="173038">
              <a:buFont typeface="Arial" pitchFamily="34" charset="0"/>
              <a:buChar char="•"/>
            </a:pPr>
            <a:r>
              <a:rPr lang="tr-TR" sz="1600" dirty="0" smtClean="0"/>
              <a:t> KESK</a:t>
            </a:r>
          </a:p>
        </p:txBody>
      </p:sp>
      <p:sp>
        <p:nvSpPr>
          <p:cNvPr id="10" name="TextBox 9"/>
          <p:cNvSpPr txBox="1"/>
          <p:nvPr/>
        </p:nvSpPr>
        <p:spPr>
          <a:xfrm>
            <a:off x="323528" y="3659540"/>
            <a:ext cx="2051720" cy="1569660"/>
          </a:xfrm>
          <a:prstGeom prst="rect">
            <a:avLst/>
          </a:prstGeom>
          <a:noFill/>
        </p:spPr>
        <p:txBody>
          <a:bodyPr wrap="square" rtlCol="0">
            <a:spAutoFit/>
          </a:bodyPr>
          <a:lstStyle/>
          <a:p>
            <a:pPr indent="173038">
              <a:buFont typeface="Arial" pitchFamily="34" charset="0"/>
              <a:buChar char="•"/>
            </a:pPr>
            <a:r>
              <a:rPr lang="tr-TR" sz="1600" dirty="0" smtClean="0"/>
              <a:t>TİSK</a:t>
            </a:r>
          </a:p>
          <a:p>
            <a:pPr indent="173038">
              <a:buFont typeface="Arial" pitchFamily="34" charset="0"/>
              <a:buChar char="•"/>
            </a:pPr>
            <a:r>
              <a:rPr lang="tr-TR" sz="1600" dirty="0" smtClean="0"/>
              <a:t>TOBB</a:t>
            </a:r>
          </a:p>
          <a:p>
            <a:pPr indent="173038">
              <a:buFont typeface="Arial" pitchFamily="34" charset="0"/>
              <a:buChar char="•"/>
            </a:pPr>
            <a:r>
              <a:rPr lang="tr-TR" sz="1600" dirty="0" smtClean="0"/>
              <a:t>TÜSİAD</a:t>
            </a:r>
          </a:p>
          <a:p>
            <a:pPr indent="173038">
              <a:buFont typeface="Arial" pitchFamily="34" charset="0"/>
              <a:buChar char="•"/>
            </a:pPr>
            <a:r>
              <a:rPr lang="tr-TR" sz="1600" dirty="0" smtClean="0"/>
              <a:t>MÜSİAD</a:t>
            </a:r>
          </a:p>
          <a:p>
            <a:pPr indent="173038">
              <a:buFont typeface="Arial" pitchFamily="34" charset="0"/>
              <a:buChar char="•"/>
            </a:pPr>
            <a:r>
              <a:rPr lang="tr-TR" sz="1600" dirty="0" smtClean="0"/>
              <a:t>TİM</a:t>
            </a:r>
          </a:p>
          <a:p>
            <a:pPr indent="173038">
              <a:buFont typeface="Arial" pitchFamily="34" charset="0"/>
              <a:buChar char="•"/>
            </a:pPr>
            <a:r>
              <a:rPr lang="tr-TR" sz="1600" dirty="0" smtClean="0"/>
              <a:t>TESK</a:t>
            </a:r>
          </a:p>
        </p:txBody>
      </p:sp>
      <p:sp>
        <p:nvSpPr>
          <p:cNvPr id="15" name="TextBox 14"/>
          <p:cNvSpPr txBox="1"/>
          <p:nvPr/>
        </p:nvSpPr>
        <p:spPr>
          <a:xfrm>
            <a:off x="3635896" y="4221088"/>
            <a:ext cx="1926703" cy="1508105"/>
          </a:xfrm>
          <a:prstGeom prst="rect">
            <a:avLst/>
          </a:prstGeom>
          <a:noFill/>
        </p:spPr>
        <p:txBody>
          <a:bodyPr wrap="square" rtlCol="0">
            <a:spAutoFit/>
          </a:bodyPr>
          <a:lstStyle/>
          <a:p>
            <a:pPr algn="ctr"/>
            <a:r>
              <a:rPr lang="tr-TR" sz="2800" dirty="0" smtClean="0"/>
              <a:t>SOCIAL DIALOGUE</a:t>
            </a:r>
            <a:endParaRPr lang="en-US" sz="2800" dirty="0" smtClean="0"/>
          </a:p>
          <a:p>
            <a:pPr algn="ctr"/>
            <a:endParaRPr lang="en-US" sz="3600" dirty="0"/>
          </a:p>
        </p:txBody>
      </p:sp>
      <p:sp>
        <p:nvSpPr>
          <p:cNvPr id="20" name="Down Arrow 19"/>
          <p:cNvSpPr/>
          <p:nvPr/>
        </p:nvSpPr>
        <p:spPr>
          <a:xfrm>
            <a:off x="4295077" y="2971800"/>
            <a:ext cx="505523" cy="914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rot="13926934">
            <a:off x="2396898" y="5128446"/>
            <a:ext cx="505523" cy="914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rot="13074078">
            <a:off x="6283098" y="5164236"/>
            <a:ext cx="505523" cy="914400"/>
          </a:xfrm>
          <a:prstGeom prst="downArrow">
            <a:avLst/>
          </a:prstGeom>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5"/>
          <p:cNvSpPr/>
          <p:nvPr/>
        </p:nvSpPr>
        <p:spPr>
          <a:xfrm>
            <a:off x="6588224" y="5301208"/>
            <a:ext cx="2376263" cy="13407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solidFill>
                  <a:schemeClr val="tx1"/>
                </a:solidFill>
              </a:rPr>
              <a:t>Trade</a:t>
            </a:r>
            <a:r>
              <a:rPr lang="tr-TR" dirty="0" smtClean="0">
                <a:solidFill>
                  <a:schemeClr val="tx1"/>
                </a:solidFill>
              </a:rPr>
              <a:t> </a:t>
            </a:r>
            <a:r>
              <a:rPr lang="tr-TR" dirty="0" err="1" smtClean="0">
                <a:solidFill>
                  <a:schemeClr val="tx1"/>
                </a:solidFill>
              </a:rPr>
              <a:t>unions</a:t>
            </a:r>
            <a:endParaRPr lang="en-US" dirty="0">
              <a:solidFill>
                <a:schemeClr val="tx1"/>
              </a:solidFill>
            </a:endParaRPr>
          </a:p>
        </p:txBody>
      </p:sp>
      <p:sp>
        <p:nvSpPr>
          <p:cNvPr id="14" name="Oval 6"/>
          <p:cNvSpPr/>
          <p:nvPr/>
        </p:nvSpPr>
        <p:spPr>
          <a:xfrm>
            <a:off x="288032" y="5229200"/>
            <a:ext cx="2267744" cy="13407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solidFill>
                  <a:schemeClr val="tx1"/>
                </a:solidFill>
              </a:rPr>
              <a:t>Employers</a:t>
            </a:r>
            <a:r>
              <a:rPr lang="tr-TR" dirty="0" smtClean="0">
                <a:solidFill>
                  <a:schemeClr val="tx1"/>
                </a:solidFill>
              </a:rPr>
              <a:t>’ </a:t>
            </a:r>
            <a:r>
              <a:rPr lang="tr-TR" dirty="0" err="1" smtClean="0">
                <a:solidFill>
                  <a:schemeClr val="tx1"/>
                </a:solidFill>
              </a:rPr>
              <a:t>organizations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692696"/>
            <a:ext cx="3816424" cy="1080120"/>
          </a:xfrm>
        </p:spPr>
        <p:txBody>
          <a:bodyPr/>
          <a:lstStyle/>
          <a:p>
            <a:pPr algn="ctr"/>
            <a:r>
              <a:rPr lang="en-US" sz="3200" smtClean="0"/>
              <a:t>Major employers’ organization</a:t>
            </a:r>
            <a:endParaRPr lang="en-US" sz="3200" dirty="0"/>
          </a:p>
        </p:txBody>
      </p:sp>
      <p:sp>
        <p:nvSpPr>
          <p:cNvPr id="5" name="4 Dikdörtgen"/>
          <p:cNvSpPr/>
          <p:nvPr/>
        </p:nvSpPr>
        <p:spPr>
          <a:xfrm>
            <a:off x="611560" y="2736304"/>
            <a:ext cx="309634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Turkish Confederation </a:t>
            </a:r>
            <a:r>
              <a:rPr lang="en-US" sz="2400" smtClean="0">
                <a:solidFill>
                  <a:schemeClr val="tx1"/>
                </a:solidFill>
              </a:rPr>
              <a:t>of Employers’ Associations </a:t>
            </a:r>
          </a:p>
          <a:p>
            <a:pPr algn="ctr"/>
            <a:r>
              <a:rPr lang="en-US" sz="2400" smtClean="0">
                <a:solidFill>
                  <a:schemeClr val="tx1"/>
                </a:solidFill>
              </a:rPr>
              <a:t>(TİSK)</a:t>
            </a:r>
            <a:endParaRPr lang="en-US" sz="2400" dirty="0">
              <a:solidFill>
                <a:schemeClr val="tx1"/>
              </a:solidFill>
            </a:endParaRPr>
          </a:p>
        </p:txBody>
      </p:sp>
      <p:sp>
        <p:nvSpPr>
          <p:cNvPr id="6" name="2 İçerik Yer Tutucusu"/>
          <p:cNvSpPr txBox="1">
            <a:spLocks/>
          </p:cNvSpPr>
          <p:nvPr/>
        </p:nvSpPr>
        <p:spPr bwMode="auto">
          <a:xfrm>
            <a:off x="251520" y="4841304"/>
            <a:ext cx="3456384" cy="9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ts val="1200"/>
              </a:spcAft>
              <a:buClr>
                <a:srgbClr val="1F318D"/>
              </a:buClr>
              <a:buSzPct val="90000"/>
              <a:buFont typeface="Wingdings" pitchFamily="2" charset="2"/>
              <a:buChar char="è"/>
              <a:tabLst/>
              <a:defRPr/>
            </a:pPr>
            <a:r>
              <a:rPr kumimoji="0" lang="en-US" sz="2400" b="1" i="0" u="none" strike="noStrike" kern="0" cap="none" spc="0" normalizeH="0" baseline="0" noProof="0" smtClean="0">
                <a:ln>
                  <a:noFill/>
                </a:ln>
                <a:solidFill>
                  <a:schemeClr val="tx1"/>
                </a:solidFill>
                <a:effectLst/>
                <a:uLnTx/>
                <a:uFillTx/>
                <a:latin typeface="+mn-lt"/>
                <a:cs typeface="+mn-cs"/>
              </a:rPr>
              <a:t>22</a:t>
            </a:r>
            <a:r>
              <a:rPr kumimoji="0" lang="en-US" sz="2400" b="0" i="0" u="none" strike="noStrike" kern="0" cap="none" spc="0" normalizeH="0" baseline="0" noProof="0" smtClean="0">
                <a:ln>
                  <a:noFill/>
                </a:ln>
                <a:solidFill>
                  <a:schemeClr val="tx1"/>
                </a:solidFill>
                <a:effectLst/>
                <a:uLnTx/>
                <a:uFillTx/>
                <a:latin typeface="+mn-lt"/>
                <a:cs typeface="+mn-cs"/>
              </a:rPr>
              <a:t> Employer</a:t>
            </a:r>
            <a:r>
              <a:rPr lang="en-US" sz="2400" kern="0" smtClean="0"/>
              <a:t>s’ associations</a:t>
            </a:r>
            <a:endParaRPr kumimoji="0" lang="en-US" sz="24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endParaRPr kumimoji="0" lang="en-US" sz="24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endParaRPr kumimoji="0" lang="en-US" sz="2400" b="0" i="0" u="none" strike="noStrike" kern="0" cap="none" spc="0" normalizeH="0" baseline="0" noProof="0" dirty="0">
              <a:ln>
                <a:noFill/>
              </a:ln>
              <a:solidFill>
                <a:schemeClr val="tx1"/>
              </a:solidFill>
              <a:effectLst/>
              <a:uLnTx/>
              <a:uFillTx/>
              <a:latin typeface="+mn-lt"/>
              <a:cs typeface="+mn-cs"/>
            </a:endParaRPr>
          </a:p>
        </p:txBody>
      </p:sp>
      <p:sp>
        <p:nvSpPr>
          <p:cNvPr id="7" name="1 Başlık"/>
          <p:cNvSpPr txBox="1">
            <a:spLocks/>
          </p:cNvSpPr>
          <p:nvPr/>
        </p:nvSpPr>
        <p:spPr bwMode="auto">
          <a:xfrm>
            <a:off x="5004048" y="692696"/>
            <a:ext cx="3816424"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sz="3200" smtClean="0">
                <a:solidFill>
                  <a:schemeClr val="accent2"/>
                </a:solidFill>
              </a:rPr>
              <a:t>Professional associations*</a:t>
            </a:r>
            <a:endParaRPr kumimoji="0" lang="en-US" sz="3200" b="0" i="0" u="none" strike="noStrike" kern="0" cap="none" spc="0" normalizeH="0" baseline="0" noProof="0" dirty="0">
              <a:ln>
                <a:noFill/>
              </a:ln>
              <a:solidFill>
                <a:schemeClr val="accent2"/>
              </a:solidFill>
              <a:effectLst/>
              <a:uLnTx/>
              <a:uFillTx/>
              <a:latin typeface="+mj-lt"/>
              <a:ea typeface="+mj-ea"/>
              <a:cs typeface="+mj-cs"/>
            </a:endParaRPr>
          </a:p>
        </p:txBody>
      </p:sp>
      <p:sp>
        <p:nvSpPr>
          <p:cNvPr id="8" name="7 Dikdörtgen"/>
          <p:cNvSpPr/>
          <p:nvPr/>
        </p:nvSpPr>
        <p:spPr>
          <a:xfrm>
            <a:off x="4355976" y="1772816"/>
            <a:ext cx="2376264" cy="1440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Turkish Confederation of Tradesmen and </a:t>
            </a:r>
            <a:r>
              <a:rPr lang="en-US" sz="2000" smtClean="0">
                <a:solidFill>
                  <a:schemeClr val="tx1"/>
                </a:solidFill>
              </a:rPr>
              <a:t>Craftsmen (TESK)</a:t>
            </a:r>
            <a:endParaRPr lang="en-US" sz="2000" dirty="0" smtClean="0">
              <a:solidFill>
                <a:schemeClr val="tx1"/>
              </a:solidFill>
            </a:endParaRPr>
          </a:p>
        </p:txBody>
      </p:sp>
      <p:sp>
        <p:nvSpPr>
          <p:cNvPr id="9" name="8 Dikdörtgen"/>
          <p:cNvSpPr/>
          <p:nvPr/>
        </p:nvSpPr>
        <p:spPr>
          <a:xfrm>
            <a:off x="4355976" y="3429000"/>
            <a:ext cx="2376264" cy="122413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Union of Turkish Chambers of Agriculture (TZOB)</a:t>
            </a:r>
            <a:endParaRPr lang="en-US" sz="2000" dirty="0" smtClean="0">
              <a:solidFill>
                <a:schemeClr val="tx1"/>
              </a:solidFill>
            </a:endParaRPr>
          </a:p>
        </p:txBody>
      </p:sp>
      <p:sp>
        <p:nvSpPr>
          <p:cNvPr id="10" name="9 Dikdörtgen"/>
          <p:cNvSpPr/>
          <p:nvPr/>
        </p:nvSpPr>
        <p:spPr>
          <a:xfrm>
            <a:off x="4355976" y="4869160"/>
            <a:ext cx="2376264" cy="15395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Union of Chambers of Turkish Engineers </a:t>
            </a:r>
            <a:r>
              <a:rPr lang="en-US" sz="2000" smtClean="0">
                <a:solidFill>
                  <a:schemeClr val="tx1"/>
                </a:solidFill>
              </a:rPr>
              <a:t>and Architects</a:t>
            </a:r>
          </a:p>
          <a:p>
            <a:pPr algn="ctr"/>
            <a:r>
              <a:rPr lang="en-US" sz="2000" smtClean="0">
                <a:solidFill>
                  <a:schemeClr val="tx1"/>
                </a:solidFill>
              </a:rPr>
              <a:t>(TMMOB)</a:t>
            </a:r>
            <a:endParaRPr lang="en-US" sz="2000" dirty="0" smtClean="0">
              <a:solidFill>
                <a:schemeClr val="tx1"/>
              </a:solidFill>
            </a:endParaRPr>
          </a:p>
        </p:txBody>
      </p:sp>
      <p:sp>
        <p:nvSpPr>
          <p:cNvPr id="11" name="2 İçerik Yer Tutucusu"/>
          <p:cNvSpPr txBox="1">
            <a:spLocks/>
          </p:cNvSpPr>
          <p:nvPr/>
        </p:nvSpPr>
        <p:spPr bwMode="auto">
          <a:xfrm>
            <a:off x="6300192" y="5157192"/>
            <a:ext cx="284380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en-US" sz="2000" b="0" i="0" u="none" strike="noStrike" kern="0" cap="none" spc="0" normalizeH="0" noProof="0" smtClean="0">
                <a:ln>
                  <a:noFill/>
                </a:ln>
                <a:solidFill>
                  <a:schemeClr val="tx1"/>
                </a:solidFill>
                <a:effectLst/>
                <a:uLnTx/>
                <a:uFillTx/>
                <a:latin typeface="+mn-lt"/>
                <a:cs typeface="+mn-cs"/>
              </a:rPr>
              <a:t> </a:t>
            </a:r>
            <a:r>
              <a:rPr kumimoji="0" lang="en-US" sz="2000" b="0" i="0" u="none" strike="noStrike" kern="0" cap="none" spc="0" normalizeH="0" baseline="0" noProof="0" smtClean="0">
                <a:ln>
                  <a:noFill/>
                </a:ln>
                <a:solidFill>
                  <a:schemeClr val="tx1"/>
                </a:solidFill>
                <a:effectLst/>
                <a:uLnTx/>
                <a:uFillTx/>
                <a:latin typeface="+mn-lt"/>
                <a:cs typeface="+mn-cs"/>
              </a:rPr>
              <a:t>23 occupational</a:t>
            </a:r>
            <a:r>
              <a:rPr kumimoji="0" lang="en-US" sz="2000" b="0" i="0" u="none" strike="noStrike" kern="0" cap="none" spc="0" normalizeH="0" noProof="0" smtClean="0">
                <a:ln>
                  <a:noFill/>
                </a:ln>
                <a:solidFill>
                  <a:schemeClr val="tx1"/>
                </a:solidFill>
                <a:effectLst/>
                <a:uLnTx/>
                <a:uFillTx/>
                <a:latin typeface="+mn-lt"/>
                <a:cs typeface="+mn-cs"/>
              </a:rPr>
              <a:t> chambers</a:t>
            </a:r>
            <a:endParaRPr kumimoji="0" lang="en-US" sz="2000" b="0" i="0" u="none" strike="noStrike" kern="0" cap="none" spc="0" normalizeH="0" baseline="0" noProof="0" dirty="0">
              <a:ln>
                <a:noFill/>
              </a:ln>
              <a:solidFill>
                <a:schemeClr val="tx1"/>
              </a:solidFill>
              <a:effectLst/>
              <a:uLnTx/>
              <a:uFillTx/>
              <a:latin typeface="+mn-lt"/>
              <a:cs typeface="+mn-cs"/>
            </a:endParaRPr>
          </a:p>
        </p:txBody>
      </p:sp>
      <p:sp>
        <p:nvSpPr>
          <p:cNvPr id="12" name="2 İçerik Yer Tutucusu"/>
          <p:cNvSpPr txBox="1">
            <a:spLocks/>
          </p:cNvSpPr>
          <p:nvPr/>
        </p:nvSpPr>
        <p:spPr bwMode="auto">
          <a:xfrm>
            <a:off x="6300192" y="3789040"/>
            <a:ext cx="2808312"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rgbClr val="1F318D"/>
              </a:buClr>
              <a:buSzPct val="90000"/>
              <a:buFont typeface="Wingdings" pitchFamily="2" charset="2"/>
              <a:buChar char="è"/>
              <a:tabLst/>
              <a:defRPr/>
            </a:pPr>
            <a:r>
              <a:rPr kumimoji="0" lang="en-US" sz="2000" b="0" i="0" u="none" strike="noStrike" kern="0" cap="none" spc="0" normalizeH="0" baseline="0" noProof="0" smtClean="0">
                <a:ln>
                  <a:noFill/>
                </a:ln>
                <a:solidFill>
                  <a:schemeClr val="tx1"/>
                </a:solidFill>
                <a:effectLst/>
                <a:uLnTx/>
                <a:uFillTx/>
                <a:latin typeface="+mn-lt"/>
                <a:cs typeface="+mn-cs"/>
              </a:rPr>
              <a:t> 727 chambers of agriculture</a:t>
            </a:r>
            <a:endParaRPr kumimoji="0" lang="en-US" sz="2000" b="0" i="0" u="none" strike="noStrike" kern="0" cap="none" spc="0" normalizeH="0" baseline="0" noProof="0" dirty="0" smtClean="0">
              <a:ln>
                <a:noFill/>
              </a:ln>
              <a:solidFill>
                <a:schemeClr val="tx1"/>
              </a:solidFill>
              <a:effectLst/>
              <a:uLnTx/>
              <a:uFillTx/>
              <a:latin typeface="+mn-lt"/>
              <a:cs typeface="+mn-cs"/>
            </a:endParaRPr>
          </a:p>
        </p:txBody>
      </p:sp>
      <p:sp>
        <p:nvSpPr>
          <p:cNvPr id="13" name="2 İçerik Yer Tutucusu"/>
          <p:cNvSpPr>
            <a:spLocks noGrp="1"/>
          </p:cNvSpPr>
          <p:nvPr>
            <p:ph idx="1"/>
          </p:nvPr>
        </p:nvSpPr>
        <p:spPr>
          <a:xfrm>
            <a:off x="6300192" y="1772816"/>
            <a:ext cx="2843808" cy="1584176"/>
          </a:xfrm>
        </p:spPr>
        <p:txBody>
          <a:bodyPr/>
          <a:lstStyle/>
          <a:p>
            <a:pPr lvl="1">
              <a:spcAft>
                <a:spcPts val="500"/>
              </a:spcAft>
            </a:pPr>
            <a:r>
              <a:rPr lang="en-US" sz="1800" smtClean="0"/>
              <a:t> 13 occupational federations</a:t>
            </a:r>
          </a:p>
          <a:p>
            <a:pPr lvl="1">
              <a:spcAft>
                <a:spcPts val="500"/>
              </a:spcAft>
            </a:pPr>
            <a:r>
              <a:rPr lang="en-US" sz="1800" smtClean="0"/>
              <a:t> 82 unions of tradesmen and craftsmen chambers</a:t>
            </a:r>
            <a:endParaRPr lang="en-US" sz="1800" dirty="0" smtClean="0"/>
          </a:p>
        </p:txBody>
      </p:sp>
      <p:sp>
        <p:nvSpPr>
          <p:cNvPr id="14" name="13 Metin kutusu"/>
          <p:cNvSpPr txBox="1"/>
          <p:nvPr/>
        </p:nvSpPr>
        <p:spPr>
          <a:xfrm>
            <a:off x="0" y="6396335"/>
            <a:ext cx="9218934" cy="461665"/>
          </a:xfrm>
          <a:prstGeom prst="rect">
            <a:avLst/>
          </a:prstGeom>
          <a:noFill/>
        </p:spPr>
        <p:txBody>
          <a:bodyPr wrap="none" rtlCol="0">
            <a:spAutoFit/>
          </a:bodyPr>
          <a:lstStyle/>
          <a:p>
            <a:r>
              <a:rPr lang="en-US" sz="2400" smtClean="0">
                <a:solidFill>
                  <a:srgbClr val="1F318D"/>
                </a:solidFill>
                <a:latin typeface="+mj-lt"/>
                <a:ea typeface="+mj-ea"/>
                <a:cs typeface="+mj-cs"/>
              </a:rPr>
              <a:t>*</a:t>
            </a:r>
            <a:r>
              <a:rPr lang="en-US" sz="1100" smtClean="0">
                <a:solidFill>
                  <a:srgbClr val="1F318D"/>
                </a:solidFill>
                <a:latin typeface="+mj-lt"/>
                <a:ea typeface="+mj-ea"/>
                <a:cs typeface="+mj-cs"/>
              </a:rPr>
              <a:t> </a:t>
            </a:r>
            <a:r>
              <a:rPr lang="en-US" sz="1600" smtClean="0">
                <a:solidFill>
                  <a:srgbClr val="1F318D"/>
                </a:solidFill>
                <a:latin typeface="+mj-lt"/>
                <a:ea typeface="+mj-ea"/>
                <a:cs typeface="+mj-cs"/>
              </a:rPr>
              <a:t>Professional associations which are active stakeholders of the industrial relations system in Turkey</a:t>
            </a:r>
            <a:endParaRPr lang="en-US" sz="1600" dirty="0" smtClean="0">
              <a:solidFill>
                <a:srgbClr val="1F318D"/>
              </a:solidFill>
              <a:latin typeface="+mj-lt"/>
              <a:ea typeface="+mj-ea"/>
              <a:cs typeface="+mj-cs"/>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2732</TotalTime>
  <Words>2847</Words>
  <Application>Microsoft Office PowerPoint</Application>
  <PresentationFormat>Pokaz na ekranie (4:3)</PresentationFormat>
  <Paragraphs>408</Paragraphs>
  <Slides>41</Slides>
  <Notes>12</Notes>
  <HiddenSlides>0</HiddenSlides>
  <MMClips>0</MMClips>
  <ScaleCrop>false</ScaleCrop>
  <HeadingPairs>
    <vt:vector size="4" baseType="variant">
      <vt:variant>
        <vt:lpstr>Motyw</vt:lpstr>
      </vt:variant>
      <vt:variant>
        <vt:i4>1</vt:i4>
      </vt:variant>
      <vt:variant>
        <vt:lpstr>Tytuły slajdów</vt:lpstr>
      </vt:variant>
      <vt:variant>
        <vt:i4>41</vt:i4>
      </vt:variant>
    </vt:vector>
  </HeadingPairs>
  <TitlesOfParts>
    <vt:vector size="42" baseType="lpstr">
      <vt:lpstr>Default Design</vt:lpstr>
      <vt:lpstr>The Economic Crisis Impact on Industrial Relations National System in Turkey   Policy Responses As Key Recovery Tools</vt:lpstr>
      <vt:lpstr>Outline</vt:lpstr>
      <vt:lpstr>Methodology</vt:lpstr>
      <vt:lpstr>Development of an IR System in Turkey</vt:lpstr>
      <vt:lpstr>Key statistics</vt:lpstr>
      <vt:lpstr>Current legislative framework</vt:lpstr>
      <vt:lpstr>Changes introduced so far by the new law on trade unions and collective bargaining</vt:lpstr>
      <vt:lpstr>Social Dialogue Partners</vt:lpstr>
      <vt:lpstr>Major employers’ organization</vt:lpstr>
      <vt:lpstr>Other associations that represent the private sector</vt:lpstr>
      <vt:lpstr>Major trade union confederations</vt:lpstr>
      <vt:lpstr>Social Dialogue Platforms in Turkey</vt:lpstr>
      <vt:lpstr>The Economic and Social Committee</vt:lpstr>
      <vt:lpstr>The Tripartite Advisory Board</vt:lpstr>
      <vt:lpstr>The Minimum Wage Setting Commission</vt:lpstr>
      <vt:lpstr>Technical Committee for Employment  (The Coordination Council for the Improvement of Investment Climate) </vt:lpstr>
      <vt:lpstr>Does social dialogue work in Turkey?</vt:lpstr>
      <vt:lpstr>Findings of the study were presented at the National Debate</vt:lpstr>
      <vt:lpstr>The current bottleneck in social dialogue</vt:lpstr>
      <vt:lpstr>Crisis and challenges of social dialogue</vt:lpstr>
      <vt:lpstr>Impact of Global Economic Crisis on Turkey</vt:lpstr>
      <vt:lpstr>Turkey recovered from the crisis by the increase in domestic demand</vt:lpstr>
      <vt:lpstr>Employment in manufacturing was the worst affected</vt:lpstr>
      <vt:lpstr>Trends in unemployment during the crisis</vt:lpstr>
      <vt:lpstr>Government Responses to the crisis…</vt:lpstr>
      <vt:lpstr>…were possible with the help of the social dialogue partners!</vt:lpstr>
      <vt:lpstr>Cost of Government Responses </vt:lpstr>
      <vt:lpstr>Health and education sectors severely affected from the crisis</vt:lpstr>
      <vt:lpstr>Three levels of social dialogue in Turkey</vt:lpstr>
      <vt:lpstr>Example of Social dialogue: National level</vt:lpstr>
      <vt:lpstr>Result : Increase in Consumer Confidence</vt:lpstr>
      <vt:lpstr>Examples of Social Dialogue:  Cross-sectoral Level (1)</vt:lpstr>
      <vt:lpstr>Social Dialogue: Cross-sectoral Level (2)</vt:lpstr>
      <vt:lpstr>Examples of Social Dialogue:  Company Level</vt:lpstr>
      <vt:lpstr>Policy responses to social dialogue</vt:lpstr>
      <vt:lpstr>Many trade union confederations attended the national debate in Turkey</vt:lpstr>
      <vt:lpstr>Impact of Social Dialogue (1)</vt:lpstr>
      <vt:lpstr>Impact of Social Dialogue (2)</vt:lpstr>
      <vt:lpstr>Impact of Social Dialogue (3)</vt:lpstr>
      <vt:lpstr>Impact of Social Dialogue (4)</vt:lpstr>
      <vt:lpstr>Conclusion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Tepav</dc:creator>
  <cp:lastModifiedBy>Dominik Owczarek</cp:lastModifiedBy>
  <cp:revision>300</cp:revision>
  <dcterms:created xsi:type="dcterms:W3CDTF">2010-04-30T09:47:37Z</dcterms:created>
  <dcterms:modified xsi:type="dcterms:W3CDTF">2012-11-22T13:24:41Z</dcterms:modified>
</cp:coreProperties>
</file>